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3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7" r:id="rId3"/>
  </p:sldMasterIdLst>
  <p:notesMasterIdLst>
    <p:notesMasterId r:id="rId5"/>
  </p:notesMasterIdLst>
  <p:sldIdLst>
    <p:sldId id="382" r:id="rId4"/>
    <p:sldId id="387" r:id="rId6"/>
    <p:sldId id="551" r:id="rId7"/>
    <p:sldId id="549" r:id="rId8"/>
    <p:sldId id="552" r:id="rId9"/>
    <p:sldId id="495" r:id="rId10"/>
    <p:sldId id="496" r:id="rId11"/>
    <p:sldId id="519" r:id="rId12"/>
    <p:sldId id="461" r:id="rId13"/>
    <p:sldId id="389" r:id="rId14"/>
    <p:sldId id="445" r:id="rId15"/>
    <p:sldId id="479" r:id="rId16"/>
    <p:sldId id="423" r:id="rId17"/>
    <p:sldId id="424" r:id="rId18"/>
    <p:sldId id="426" r:id="rId19"/>
    <p:sldId id="443" r:id="rId20"/>
    <p:sldId id="481" r:id="rId21"/>
    <p:sldId id="482" r:id="rId22"/>
    <p:sldId id="484" r:id="rId23"/>
    <p:sldId id="539" r:id="rId24"/>
    <p:sldId id="540" r:id="rId25"/>
    <p:sldId id="401" r:id="rId26"/>
    <p:sldId id="400" r:id="rId27"/>
    <p:sldId id="405" r:id="rId28"/>
    <p:sldId id="403" r:id="rId29"/>
    <p:sldId id="404" r:id="rId30"/>
    <p:sldId id="406" r:id="rId31"/>
    <p:sldId id="447" r:id="rId32"/>
    <p:sldId id="393" r:id="rId33"/>
  </p:sldIdLst>
  <p:sldSz cx="12192000" cy="6858000"/>
  <p:notesSz cx="6858000" cy="9144000"/>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闫茂源" initials="闫茂源" lastIdx="4"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B9B9"/>
    <a:srgbClr val="FFFFFF"/>
    <a:srgbClr val="B5CEFE"/>
    <a:srgbClr val="FEC001"/>
    <a:srgbClr val="90D24E"/>
    <a:srgbClr val="31859D"/>
    <a:srgbClr val="D1D1D1"/>
    <a:srgbClr val="FBE7DA"/>
    <a:srgbClr val="E6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720" autoAdjust="0"/>
    <p:restoredTop sz="84473" autoAdjust="0"/>
  </p:normalViewPr>
  <p:slideViewPr>
    <p:cSldViewPr snapToGrid="0">
      <p:cViewPr varScale="1">
        <p:scale>
          <a:sx n="61" d="100"/>
          <a:sy n="61" d="100"/>
        </p:scale>
        <p:origin x="744" y="66"/>
      </p:cViewPr>
      <p:guideLst>
        <p:guide orient="horz" pos="2180"/>
        <p:guide pos="377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8" Type="http://schemas.openxmlformats.org/officeDocument/2006/relationships/tags" Target="tags/tag4.xml"/><Relationship Id="rId37" Type="http://schemas.openxmlformats.org/officeDocument/2006/relationships/commentAuthors" Target="commentAuthors.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FA4BB8-CD19-44EC-AA8C-534D7C2E62C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09D7D4-BC5B-47D2-AC50-E2945807DE2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defTabSz="906145">
              <a:defRPr/>
            </a:pPr>
            <a:fld id="{1852E833-5B99-4EB9-9106-45F6E37052D5}" type="slidenum">
              <a:rPr lang="zh-CN" altLang="en-US">
                <a:solidFill>
                  <a:prstClr val="black"/>
                </a:solidFill>
                <a:latin typeface="等线" panose="02010600030101010101" charset="-122"/>
                <a:ea typeface="等线" panose="02010600030101010101" charset="-122"/>
              </a:rPr>
            </a:fld>
            <a:endParaRPr lang="zh-CN" altLang="en-US">
              <a:solidFill>
                <a:prstClr val="black"/>
              </a:solidFill>
              <a:latin typeface="等线" panose="02010600030101010101" charset="-122"/>
              <a:ea typeface="等线" panose="02010600030101010101"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3057329C-6CAF-4AAC-B75D-9E8EC8E72AD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3057329C-6CAF-4AAC-B75D-9E8EC8E72AD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ea typeface="宋体" panose="02010600030101010101" pitchFamily="2" charset="-122"/>
              <a:sym typeface="+mn-ea"/>
            </a:endParaRPr>
          </a:p>
        </p:txBody>
      </p:sp>
      <p:sp>
        <p:nvSpPr>
          <p:cNvPr id="4" name="灯片编号占位符 3"/>
          <p:cNvSpPr>
            <a:spLocks noGrp="1"/>
          </p:cNvSpPr>
          <p:nvPr>
            <p:ph type="sldNum" sz="quarter" idx="5"/>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3057329C-6CAF-4AAC-B75D-9E8EC8E72AD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ea typeface="宋体" panose="02010600030101010101" pitchFamily="2" charset="-122"/>
              <a:sym typeface="+mn-ea"/>
            </a:endParaRPr>
          </a:p>
        </p:txBody>
      </p:sp>
      <p:sp>
        <p:nvSpPr>
          <p:cNvPr id="4" name="灯片编号占位符 3"/>
          <p:cNvSpPr>
            <a:spLocks noGrp="1"/>
          </p:cNvSpPr>
          <p:nvPr>
            <p:ph type="sldNum" sz="quarter" idx="5"/>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3057329C-6CAF-4AAC-B75D-9E8EC8E72AD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ea typeface="宋体" panose="02010600030101010101" pitchFamily="2" charset="-122"/>
              <a:sym typeface="+mn-ea"/>
            </a:endParaRPr>
          </a:p>
        </p:txBody>
      </p:sp>
      <p:sp>
        <p:nvSpPr>
          <p:cNvPr id="4" name="灯片编号占位符 3"/>
          <p:cNvSpPr>
            <a:spLocks noGrp="1"/>
          </p:cNvSpPr>
          <p:nvPr>
            <p:ph type="sldNum" sz="quarter" idx="5"/>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3057329C-6CAF-4AAC-B75D-9E8EC8E72AD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ea typeface="宋体" panose="02010600030101010101" pitchFamily="2" charset="-122"/>
              <a:sym typeface="+mn-ea"/>
            </a:endParaRPr>
          </a:p>
        </p:txBody>
      </p:sp>
      <p:sp>
        <p:nvSpPr>
          <p:cNvPr id="4" name="灯片编号占位符 3"/>
          <p:cNvSpPr>
            <a:spLocks noGrp="1"/>
          </p:cNvSpPr>
          <p:nvPr>
            <p:ph type="sldNum" sz="quarter" idx="5"/>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3057329C-6CAF-4AAC-B75D-9E8EC8E72AD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ea typeface="宋体" panose="02010600030101010101" pitchFamily="2" charset="-122"/>
              <a:sym typeface="+mn-ea"/>
            </a:endParaRPr>
          </a:p>
        </p:txBody>
      </p:sp>
      <p:sp>
        <p:nvSpPr>
          <p:cNvPr id="4" name="灯片编号占位符 3"/>
          <p:cNvSpPr>
            <a:spLocks noGrp="1"/>
          </p:cNvSpPr>
          <p:nvPr>
            <p:ph type="sldNum" sz="quarter" idx="5"/>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3057329C-6CAF-4AAC-B75D-9E8EC8E72AD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ea typeface="宋体" panose="02010600030101010101" pitchFamily="2" charset="-122"/>
              <a:sym typeface="+mn-ea"/>
            </a:endParaRPr>
          </a:p>
        </p:txBody>
      </p:sp>
      <p:sp>
        <p:nvSpPr>
          <p:cNvPr id="4" name="灯片编号占位符 3"/>
          <p:cNvSpPr>
            <a:spLocks noGrp="1"/>
          </p:cNvSpPr>
          <p:nvPr>
            <p:ph type="sldNum" sz="quarter" idx="5"/>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3057329C-6CAF-4AAC-B75D-9E8EC8E72AD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ea typeface="宋体" panose="02010600030101010101" pitchFamily="2" charset="-122"/>
              <a:sym typeface="+mn-ea"/>
            </a:endParaRPr>
          </a:p>
        </p:txBody>
      </p:sp>
      <p:sp>
        <p:nvSpPr>
          <p:cNvPr id="4" name="灯片编号占位符 3"/>
          <p:cNvSpPr>
            <a:spLocks noGrp="1"/>
          </p:cNvSpPr>
          <p:nvPr>
            <p:ph type="sldNum" sz="quarter" idx="5"/>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3057329C-6CAF-4AAC-B75D-9E8EC8E72AD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ea typeface="宋体" panose="02010600030101010101" pitchFamily="2" charset="-122"/>
              <a:sym typeface="+mn-ea"/>
            </a:endParaRPr>
          </a:p>
        </p:txBody>
      </p:sp>
      <p:sp>
        <p:nvSpPr>
          <p:cNvPr id="4" name="灯片编号占位符 3"/>
          <p:cNvSpPr>
            <a:spLocks noGrp="1"/>
          </p:cNvSpPr>
          <p:nvPr>
            <p:ph type="sldNum" sz="quarter" idx="5"/>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3057329C-6CAF-4AAC-B75D-9E8EC8E72AD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dirty="0"/>
            </a:br>
            <a:endParaRPr lang="zh-CN" altLang="en-US" dirty="0"/>
          </a:p>
        </p:txBody>
      </p:sp>
      <p:sp>
        <p:nvSpPr>
          <p:cNvPr id="4" name="灯片编号占位符 3"/>
          <p:cNvSpPr>
            <a:spLocks noGrp="1"/>
          </p:cNvSpPr>
          <p:nvPr>
            <p:ph type="sldNum" sz="quarter" idx="10"/>
          </p:nvPr>
        </p:nvSpPr>
        <p:spPr/>
        <p:txBody>
          <a:bodyPr/>
          <a:lstStyle/>
          <a:p>
            <a:pPr defTabSz="906145">
              <a:defRPr/>
            </a:pPr>
            <a:fld id="{1852E833-5B99-4EB9-9106-45F6E37052D5}" type="slidenum">
              <a:rPr lang="zh-CN" altLang="en-US">
                <a:solidFill>
                  <a:prstClr val="black"/>
                </a:solidFill>
                <a:latin typeface="等线" panose="02010600030101010101" charset="-122"/>
                <a:ea typeface="等线" panose="02010600030101010101" charset="-122"/>
              </a:rPr>
            </a:fld>
            <a:endParaRPr lang="zh-CN" altLang="en-US">
              <a:solidFill>
                <a:prstClr val="black"/>
              </a:solidFill>
              <a:latin typeface="等线" panose="02010600030101010101" charset="-122"/>
              <a:ea typeface="等线" panose="02010600030101010101"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ea typeface="宋体" panose="02010600030101010101" pitchFamily="2" charset="-122"/>
              <a:sym typeface="+mn-ea"/>
            </a:endParaRPr>
          </a:p>
        </p:txBody>
      </p:sp>
      <p:sp>
        <p:nvSpPr>
          <p:cNvPr id="4" name="灯片编号占位符 3"/>
          <p:cNvSpPr>
            <a:spLocks noGrp="1"/>
          </p:cNvSpPr>
          <p:nvPr>
            <p:ph type="sldNum" sz="quarter" idx="5"/>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3057329C-6CAF-4AAC-B75D-9E8EC8E72AD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ea typeface="宋体" panose="02010600030101010101" pitchFamily="2" charset="-122"/>
              <a:sym typeface="+mn-ea"/>
            </a:endParaRPr>
          </a:p>
        </p:txBody>
      </p:sp>
      <p:sp>
        <p:nvSpPr>
          <p:cNvPr id="4" name="灯片编号占位符 3"/>
          <p:cNvSpPr>
            <a:spLocks noGrp="1"/>
          </p:cNvSpPr>
          <p:nvPr>
            <p:ph type="sldNum" sz="quarter" idx="5"/>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3057329C-6CAF-4AAC-B75D-9E8EC8E72AD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l" rtl="0"/>
            <a:endParaRPr lang="zh-CN" altLang="en-US" dirty="0"/>
          </a:p>
        </p:txBody>
      </p:sp>
      <p:sp>
        <p:nvSpPr>
          <p:cNvPr id="4" name="灯片编号占位符 3"/>
          <p:cNvSpPr>
            <a:spLocks noGrp="1"/>
          </p:cNvSpPr>
          <p:nvPr>
            <p:ph type="sldNum" sz="quarter" idx="5"/>
          </p:nvPr>
        </p:nvSpPr>
        <p:spPr/>
        <p:txBody>
          <a:bodyPr/>
          <a:lstStyle/>
          <a:p>
            <a:pPr defTabSz="905510">
              <a:defRPr/>
            </a:pPr>
            <a:fld id="{3057329C-6CAF-4AAC-B75D-9E8EC8E72ADA}" type="slidenum">
              <a:rPr lang="zh-CN" altLang="en-US">
                <a:solidFill>
                  <a:prstClr val="black"/>
                </a:solidFill>
                <a:latin typeface="等线" panose="02010600030101010101" charset="-122"/>
                <a:ea typeface="等线" panose="02010600030101010101" charset="-122"/>
              </a:rPr>
            </a:fld>
            <a:endParaRPr lang="zh-CN" altLang="en-US">
              <a:solidFill>
                <a:prstClr val="black"/>
              </a:solidFill>
              <a:latin typeface="等线" panose="02010600030101010101" charset="-122"/>
              <a:ea typeface="等线" panose="02010600030101010101"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endParaRPr lang="zh-CN" altLang="en-US" dirty="0"/>
          </a:p>
        </p:txBody>
      </p:sp>
      <p:sp>
        <p:nvSpPr>
          <p:cNvPr id="4" name="灯片编号占位符 3"/>
          <p:cNvSpPr>
            <a:spLocks noGrp="1"/>
          </p:cNvSpPr>
          <p:nvPr>
            <p:ph type="sldNum" sz="quarter" idx="5"/>
          </p:nvPr>
        </p:nvSpPr>
        <p:spPr/>
        <p:txBody>
          <a:bodyPr/>
          <a:lstStyle/>
          <a:p>
            <a:pPr defTabSz="905510">
              <a:defRPr/>
            </a:pPr>
            <a:fld id="{3057329C-6CAF-4AAC-B75D-9E8EC8E72ADA}" type="slidenum">
              <a:rPr lang="zh-CN" altLang="en-US">
                <a:solidFill>
                  <a:prstClr val="black"/>
                </a:solidFill>
                <a:latin typeface="等线" panose="02010600030101010101" charset="-122"/>
                <a:ea typeface="等线" panose="02010600030101010101" charset="-122"/>
              </a:rPr>
            </a:fld>
            <a:endParaRPr lang="zh-CN" altLang="en-US">
              <a:solidFill>
                <a:prstClr val="black"/>
              </a:solidFill>
              <a:latin typeface="等线" panose="02010600030101010101" charset="-122"/>
              <a:ea typeface="等线" panose="02010600030101010101"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ts val="2500"/>
              </a:lnSpc>
            </a:pPr>
            <a:endParaRPr lang="zh-CN" altLang="en-US" dirty="0"/>
          </a:p>
        </p:txBody>
      </p:sp>
      <p:sp>
        <p:nvSpPr>
          <p:cNvPr id="4" name="灯片编号占位符 3"/>
          <p:cNvSpPr>
            <a:spLocks noGrp="1"/>
          </p:cNvSpPr>
          <p:nvPr>
            <p:ph type="sldNum" sz="quarter" idx="5"/>
          </p:nvPr>
        </p:nvSpPr>
        <p:spPr/>
        <p:txBody>
          <a:bodyPr/>
          <a:lstStyle/>
          <a:p>
            <a:pPr defTabSz="905510">
              <a:defRPr/>
            </a:pPr>
            <a:fld id="{3057329C-6CAF-4AAC-B75D-9E8EC8E72ADA}" type="slidenum">
              <a:rPr lang="zh-CN" altLang="en-US">
                <a:solidFill>
                  <a:prstClr val="black"/>
                </a:solidFill>
                <a:latin typeface="等线" panose="02010600030101010101" charset="-122"/>
                <a:ea typeface="等线" panose="02010600030101010101" charset="-122"/>
              </a:rPr>
            </a:fld>
            <a:endParaRPr lang="zh-CN" altLang="en-US">
              <a:solidFill>
                <a:prstClr val="black"/>
              </a:solidFill>
              <a:latin typeface="等线" panose="02010600030101010101" charset="-122"/>
              <a:ea typeface="等线" panose="02010600030101010101"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r>
              <a:rPr lang="zh-CN" altLang="en-US">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rPr>
              <a:t>将采集的气象信息、岩体裂隙数据、GNSS设备信息等进行统计分析，利用折线图、柱状图等形式对采集到的数据进行直观形象的可视化展示</a:t>
            </a:r>
            <a:endParaRPr lang="zh-CN" altLang="en-US">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rtl="0"/>
            <a:endParaRPr lang="zh-CN" altLang="en-US" dirty="0"/>
          </a:p>
        </p:txBody>
      </p:sp>
      <p:sp>
        <p:nvSpPr>
          <p:cNvPr id="4" name="灯片编号占位符 3"/>
          <p:cNvSpPr>
            <a:spLocks noGrp="1"/>
          </p:cNvSpPr>
          <p:nvPr>
            <p:ph type="sldNum" sz="quarter" idx="5"/>
          </p:nvPr>
        </p:nvSpPr>
        <p:spPr/>
        <p:txBody>
          <a:bodyPr/>
          <a:lstStyle/>
          <a:p>
            <a:pPr defTabSz="905510">
              <a:defRPr/>
            </a:pPr>
            <a:fld id="{3057329C-6CAF-4AAC-B75D-9E8EC8E72ADA}" type="slidenum">
              <a:rPr lang="zh-CN" altLang="en-US">
                <a:solidFill>
                  <a:prstClr val="black"/>
                </a:solidFill>
                <a:latin typeface="等线" panose="02010600030101010101" charset="-122"/>
                <a:ea typeface="等线" panose="02010600030101010101" charset="-122"/>
              </a:rPr>
            </a:fld>
            <a:endParaRPr lang="zh-CN" altLang="en-US">
              <a:solidFill>
                <a:prstClr val="black"/>
              </a:solidFill>
              <a:latin typeface="等线" panose="02010600030101010101" charset="-122"/>
              <a:ea typeface="等线" panose="02010600030101010101"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endParaRPr lang="zh-CN" altLang="en-US" dirty="0"/>
          </a:p>
        </p:txBody>
      </p:sp>
      <p:sp>
        <p:nvSpPr>
          <p:cNvPr id="4" name="灯片编号占位符 3"/>
          <p:cNvSpPr>
            <a:spLocks noGrp="1"/>
          </p:cNvSpPr>
          <p:nvPr>
            <p:ph type="sldNum" sz="quarter" idx="5"/>
          </p:nvPr>
        </p:nvSpPr>
        <p:spPr/>
        <p:txBody>
          <a:bodyPr/>
          <a:lstStyle/>
          <a:p>
            <a:pPr defTabSz="905510">
              <a:defRPr/>
            </a:pPr>
            <a:fld id="{3057329C-6CAF-4AAC-B75D-9E8EC8E72ADA}" type="slidenum">
              <a:rPr lang="zh-CN" altLang="en-US">
                <a:solidFill>
                  <a:prstClr val="black"/>
                </a:solidFill>
                <a:latin typeface="等线" panose="02010600030101010101" charset="-122"/>
                <a:ea typeface="等线" panose="02010600030101010101" charset="-122"/>
              </a:rPr>
            </a:fld>
            <a:endParaRPr lang="zh-CN" altLang="en-US">
              <a:solidFill>
                <a:prstClr val="black"/>
              </a:solidFill>
              <a:latin typeface="等线" panose="02010600030101010101" charset="-122"/>
              <a:ea typeface="等线" panose="02010600030101010101"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endParaRPr lang="zh-CN" altLang="en-US" dirty="0"/>
          </a:p>
        </p:txBody>
      </p:sp>
      <p:sp>
        <p:nvSpPr>
          <p:cNvPr id="4" name="灯片编号占位符 3"/>
          <p:cNvSpPr>
            <a:spLocks noGrp="1"/>
          </p:cNvSpPr>
          <p:nvPr>
            <p:ph type="sldNum" sz="quarter" idx="5"/>
          </p:nvPr>
        </p:nvSpPr>
        <p:spPr/>
        <p:txBody>
          <a:bodyPr/>
          <a:lstStyle/>
          <a:p>
            <a:pPr defTabSz="905510">
              <a:defRPr/>
            </a:pPr>
            <a:fld id="{3057329C-6CAF-4AAC-B75D-9E8EC8E72ADA}" type="slidenum">
              <a:rPr lang="zh-CN" altLang="en-US">
                <a:solidFill>
                  <a:prstClr val="black"/>
                </a:solidFill>
                <a:latin typeface="等线" panose="02010600030101010101" charset="-122"/>
                <a:ea typeface="等线" panose="02010600030101010101" charset="-122"/>
              </a:rPr>
            </a:fld>
            <a:endParaRPr lang="zh-CN" altLang="en-US">
              <a:solidFill>
                <a:prstClr val="black"/>
              </a:solidFill>
              <a:latin typeface="等线" panose="02010600030101010101" charset="-122"/>
              <a:ea typeface="等线" panose="02010600030101010101"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endParaRPr lang="zh-CN" altLang="en-US" dirty="0"/>
          </a:p>
        </p:txBody>
      </p:sp>
      <p:sp>
        <p:nvSpPr>
          <p:cNvPr id="4" name="灯片编号占位符 3"/>
          <p:cNvSpPr>
            <a:spLocks noGrp="1"/>
          </p:cNvSpPr>
          <p:nvPr>
            <p:ph type="sldNum" sz="quarter" idx="5"/>
          </p:nvPr>
        </p:nvSpPr>
        <p:spPr/>
        <p:txBody>
          <a:bodyPr/>
          <a:lstStyle/>
          <a:p>
            <a:pPr defTabSz="905510">
              <a:defRPr/>
            </a:pPr>
            <a:fld id="{3057329C-6CAF-4AAC-B75D-9E8EC8E72ADA}" type="slidenum">
              <a:rPr lang="zh-CN" altLang="en-US">
                <a:solidFill>
                  <a:prstClr val="black"/>
                </a:solidFill>
                <a:latin typeface="等线" panose="02010600030101010101" charset="-122"/>
                <a:ea typeface="等线" panose="02010600030101010101" charset="-122"/>
              </a:rPr>
            </a:fld>
            <a:endParaRPr lang="zh-CN" altLang="en-US">
              <a:solidFill>
                <a:prstClr val="black"/>
              </a:solidFill>
              <a:latin typeface="等线" panose="02010600030101010101" charset="-122"/>
              <a:ea typeface="等线" panose="02010600030101010101"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幻灯片图像占位符 1"/>
          <p:cNvSpPr>
            <a:spLocks noGrp="1" noRot="1" noChangeAspect="1" noTextEdit="1"/>
          </p:cNvSpPr>
          <p:nvPr>
            <p:ph type="sldImg"/>
          </p:nvPr>
        </p:nvSpPr>
        <p:spPr/>
      </p:sp>
      <p:sp>
        <p:nvSpPr>
          <p:cNvPr id="17411" name="备注占位符 2"/>
          <p:cNvSpPr>
            <a:spLocks noGrp="1"/>
          </p:cNvSpPr>
          <p:nvPr>
            <p:ph type="body"/>
          </p:nvPr>
        </p:nvSpPr>
        <p:spPr>
          <a:xfrm>
            <a:off x="681038" y="4721225"/>
            <a:ext cx="5443537" cy="4471988"/>
          </a:xfrm>
        </p:spPr>
        <p:txBody>
          <a:bodyPr wrap="square" lIns="91440" tIns="45720" rIns="91440" bIns="45720" anchor="t" anchorCtr="0"/>
          <a:p>
            <a:pPr lvl="0"/>
            <a:endParaRPr lang="zh-CN" altLang="zh-CN" dirty="0"/>
          </a:p>
        </p:txBody>
      </p:sp>
      <p:sp>
        <p:nvSpPr>
          <p:cNvPr id="17412" name="灯片编号占位符 3"/>
          <p:cNvSpPr txBox="1">
            <a:spLocks noGrp="1"/>
          </p:cNvSpPr>
          <p:nvPr>
            <p:ph type="sldNum" sz="quarter"/>
          </p:nvPr>
        </p:nvSpPr>
        <p:spPr>
          <a:xfrm>
            <a:off x="3854450" y="9440863"/>
            <a:ext cx="2949575" cy="496887"/>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幻灯片图像占位符 1"/>
          <p:cNvSpPr>
            <a:spLocks noGrp="1" noRot="1" noChangeAspect="1" noTextEdit="1"/>
          </p:cNvSpPr>
          <p:nvPr>
            <p:ph type="sldImg"/>
          </p:nvPr>
        </p:nvSpPr>
        <p:spPr/>
      </p:sp>
      <p:sp>
        <p:nvSpPr>
          <p:cNvPr id="21507" name="备注占位符 2"/>
          <p:cNvSpPr>
            <a:spLocks noGrp="1"/>
          </p:cNvSpPr>
          <p:nvPr>
            <p:ph type="body"/>
          </p:nvPr>
        </p:nvSpPr>
        <p:spPr>
          <a:xfrm>
            <a:off x="681038" y="4721225"/>
            <a:ext cx="5443537" cy="4471988"/>
          </a:xfrm>
        </p:spPr>
        <p:txBody>
          <a:bodyPr wrap="square" lIns="91440" tIns="45720" rIns="91440" bIns="45720" anchor="t" anchorCtr="0"/>
          <a:p>
            <a:pPr marL="171450" lvl="0" indent="-171450"/>
            <a:endParaRPr lang="zh-CN" altLang="en-US" dirty="0"/>
          </a:p>
        </p:txBody>
      </p:sp>
      <p:sp>
        <p:nvSpPr>
          <p:cNvPr id="21508" name="灯片编号占位符 3"/>
          <p:cNvSpPr txBox="1">
            <a:spLocks noGrp="1"/>
          </p:cNvSpPr>
          <p:nvPr>
            <p:ph type="sldNum" sz="quarter"/>
          </p:nvPr>
        </p:nvSpPr>
        <p:spPr>
          <a:xfrm>
            <a:off x="3854450" y="9440863"/>
            <a:ext cx="2949575" cy="496887"/>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幻灯片图像占位符 1"/>
          <p:cNvSpPr>
            <a:spLocks noGrp="1" noRot="1" noChangeAspect="1" noTextEdit="1"/>
          </p:cNvSpPr>
          <p:nvPr>
            <p:ph type="sldImg"/>
          </p:nvPr>
        </p:nvSpPr>
        <p:spPr/>
      </p:sp>
      <p:sp>
        <p:nvSpPr>
          <p:cNvPr id="21507" name="备注占位符 2"/>
          <p:cNvSpPr>
            <a:spLocks noGrp="1"/>
          </p:cNvSpPr>
          <p:nvPr>
            <p:ph type="body"/>
          </p:nvPr>
        </p:nvSpPr>
        <p:spPr>
          <a:xfrm>
            <a:off x="681038" y="4721225"/>
            <a:ext cx="5443537" cy="4471988"/>
          </a:xfrm>
        </p:spPr>
        <p:txBody>
          <a:bodyPr wrap="square" lIns="91440" tIns="45720" rIns="91440" bIns="45720" anchor="t" anchorCtr="0"/>
          <a:p>
            <a:pPr marL="171450" lvl="0" indent="-171450"/>
            <a:endParaRPr lang="zh-CN" altLang="en-US" dirty="0"/>
          </a:p>
        </p:txBody>
      </p:sp>
      <p:sp>
        <p:nvSpPr>
          <p:cNvPr id="21508" name="灯片编号占位符 3"/>
          <p:cNvSpPr txBox="1">
            <a:spLocks noGrp="1"/>
          </p:cNvSpPr>
          <p:nvPr>
            <p:ph type="sldNum" sz="quarter"/>
          </p:nvPr>
        </p:nvSpPr>
        <p:spPr>
          <a:xfrm>
            <a:off x="3854450" y="9440863"/>
            <a:ext cx="2949575" cy="496887"/>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3057329C-6CAF-4AAC-B75D-9E8EC8E72AD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kern="0" dirty="0">
              <a:latin typeface="微软雅黑" panose="020B0503020204020204" pitchFamily="34" charset="-122"/>
              <a:ea typeface="微软雅黑" panose="020B0503020204020204" pitchFamily="34" charset="-122"/>
              <a:sym typeface="+mn-ea"/>
            </a:endParaRPr>
          </a:p>
        </p:txBody>
      </p:sp>
      <p:sp>
        <p:nvSpPr>
          <p:cNvPr id="4" name="灯片编号占位符 3"/>
          <p:cNvSpPr>
            <a:spLocks noGrp="1"/>
          </p:cNvSpPr>
          <p:nvPr>
            <p:ph type="sldNum" sz="quarter" idx="5"/>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3057329C-6CAF-4AAC-B75D-9E8EC8E72AD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pPr>
            <a:fld id="{3057329C-6CAF-4AAC-B75D-9E8EC8E72AD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3057329C-6CAF-4AAC-B75D-9E8EC8E72AD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200" indent="0" algn="ctr">
              <a:buNone/>
              <a:defRPr sz="2000"/>
            </a:lvl2pPr>
            <a:lvl3pPr marL="914400" indent="0" algn="ctr">
              <a:buNone/>
              <a:defRPr sz="19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defTabSz="342265">
              <a:defRPr/>
            </a:lvl1pPr>
          </a:lstStyle>
          <a:p>
            <a:pPr marL="0" marR="0" lvl="0" indent="0" algn="l" defTabSz="342265" rtl="0" eaLnBrk="1" fontAlgn="auto" latinLnBrk="0" hangingPunct="1">
              <a:lnSpc>
                <a:spcPct val="100000"/>
              </a:lnSpc>
              <a:spcBef>
                <a:spcPts val="0"/>
              </a:spcBef>
              <a:spcAft>
                <a:spcPts val="0"/>
              </a:spcAft>
              <a:buClrTx/>
              <a:buSzTx/>
              <a:buFontTx/>
              <a:buNone/>
              <a:defRPr/>
            </a:pPr>
            <a:fld id="{41B2F1D3-38C4-4AE0-A89D-4529D9B4EF2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Footer Placeholder 4"/>
          <p:cNvSpPr>
            <a:spLocks noGrp="1"/>
          </p:cNvSpPr>
          <p:nvPr>
            <p:ph type="ftr" sz="quarter" idx="11"/>
          </p:nvPr>
        </p:nvSpPr>
        <p:spPr/>
        <p:txBody>
          <a:bodyPr/>
          <a:lstStyle>
            <a:lvl1pPr defTabSz="342265">
              <a:defRPr/>
            </a:lvl1pP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lvl1pPr defTabSz="342265">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795168C3-2083-4FEB-A638-0502EE32FC75}"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lvl1pPr defTabSz="342265">
              <a:defRPr/>
            </a:lvl1pPr>
          </a:lstStyle>
          <a:p>
            <a:pPr marL="0" marR="0" lvl="0" indent="0" algn="l" defTabSz="342265" rtl="0" eaLnBrk="1" fontAlgn="auto" latinLnBrk="0" hangingPunct="1">
              <a:lnSpc>
                <a:spcPct val="100000"/>
              </a:lnSpc>
              <a:spcBef>
                <a:spcPts val="0"/>
              </a:spcBef>
              <a:spcAft>
                <a:spcPts val="0"/>
              </a:spcAft>
              <a:buClrTx/>
              <a:buSzTx/>
              <a:buFontTx/>
              <a:buNone/>
              <a:defRPr/>
            </a:pPr>
            <a:fld id="{41B2F1D3-38C4-4AE0-A89D-4529D9B4EF2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Footer Placeholder 4"/>
          <p:cNvSpPr>
            <a:spLocks noGrp="1"/>
          </p:cNvSpPr>
          <p:nvPr>
            <p:ph type="ftr" sz="quarter" idx="11"/>
          </p:nvPr>
        </p:nvSpPr>
        <p:spPr/>
        <p:txBody>
          <a:bodyPr/>
          <a:lstStyle>
            <a:lvl1pPr defTabSz="342265">
              <a:defRPr/>
            </a:lvl1pP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lvl1pPr defTabSz="342265">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795168C3-2083-4FEB-A638-0502EE32FC75}"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4"/>
            <a:ext cx="2628900" cy="581183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3" y="365124"/>
            <a:ext cx="7734300" cy="5811839"/>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lvl1pPr defTabSz="342265">
              <a:defRPr/>
            </a:lvl1pPr>
          </a:lstStyle>
          <a:p>
            <a:pPr marL="0" marR="0" lvl="0" indent="0" algn="l" defTabSz="342265" rtl="0" eaLnBrk="1" fontAlgn="auto" latinLnBrk="0" hangingPunct="1">
              <a:lnSpc>
                <a:spcPct val="100000"/>
              </a:lnSpc>
              <a:spcBef>
                <a:spcPts val="0"/>
              </a:spcBef>
              <a:spcAft>
                <a:spcPts val="0"/>
              </a:spcAft>
              <a:buClrTx/>
              <a:buSzTx/>
              <a:buFontTx/>
              <a:buNone/>
              <a:defRPr/>
            </a:pPr>
            <a:fld id="{F88AEB88-3703-4B48-BEC8-6569C4B4705C}"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Footer Placeholder 4"/>
          <p:cNvSpPr>
            <a:spLocks noGrp="1"/>
          </p:cNvSpPr>
          <p:nvPr>
            <p:ph type="ftr" sz="quarter" idx="11"/>
          </p:nvPr>
        </p:nvSpPr>
        <p:spPr/>
        <p:txBody>
          <a:bodyPr/>
          <a:lstStyle>
            <a:lvl1pPr defTabSz="342265">
              <a:defRPr/>
            </a:lvl1pP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lvl1pPr defTabSz="342265">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B698D474-0744-4FB7-A607-FCA8232293E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defTabSz="342265">
              <a:defRPr/>
            </a:lvl1pPr>
          </a:lstStyle>
          <a:p>
            <a:pPr marL="0" marR="0" lvl="0" indent="0" algn="l" defTabSz="342265" rtl="0" eaLnBrk="1" fontAlgn="auto" latinLnBrk="0" hangingPunct="1">
              <a:lnSpc>
                <a:spcPct val="100000"/>
              </a:lnSpc>
              <a:spcBef>
                <a:spcPts val="0"/>
              </a:spcBef>
              <a:spcAft>
                <a:spcPts val="0"/>
              </a:spcAft>
              <a:buClrTx/>
              <a:buSzTx/>
              <a:buFontTx/>
              <a:buNone/>
              <a:defRPr/>
            </a:pPr>
            <a:fld id="{D9C88D8C-81D5-4585-B1A7-B2209590226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3" name="页脚占位符 2"/>
          <p:cNvSpPr>
            <a:spLocks noGrp="1"/>
          </p:cNvSpPr>
          <p:nvPr>
            <p:ph type="ftr" sz="quarter" idx="11"/>
          </p:nvPr>
        </p:nvSpPr>
        <p:spPr/>
        <p:txBody>
          <a:bodyPr/>
          <a:lstStyle>
            <a:lvl1pPr defTabSz="342265">
              <a:defRPr/>
            </a:lvl1pP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lvl1pPr defTabSz="342265">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19E9FB9D-B151-45EE-9A21-48C2569AB934}"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矩形 4"/>
          <p:cNvSpPr/>
          <p:nvPr userDrawn="1"/>
        </p:nvSpPr>
        <p:spPr>
          <a:xfrm>
            <a:off x="0" y="330200"/>
            <a:ext cx="304800" cy="635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100" b="0" i="0" u="none" strike="noStrike" kern="1200" cap="none" spc="0" normalizeH="0" baseline="0" noProof="0" dirty="0">
              <a:ln>
                <a:noFill/>
              </a:ln>
              <a:solidFill>
                <a:prstClr val="white"/>
              </a:solidFill>
              <a:effectLst/>
              <a:uLnTx/>
              <a:uFillTx/>
              <a:latin typeface="Calibri" panose="020F0502020204030204"/>
              <a:ea typeface="等线" panose="02010600030101010101" charset="-122"/>
              <a:cs typeface="+mn-cs"/>
            </a:endParaRPr>
          </a:p>
        </p:txBody>
      </p:sp>
      <p:sp>
        <p:nvSpPr>
          <p:cNvPr id="6" name="矩形 5"/>
          <p:cNvSpPr/>
          <p:nvPr userDrawn="1"/>
        </p:nvSpPr>
        <p:spPr>
          <a:xfrm>
            <a:off x="355600" y="330200"/>
            <a:ext cx="127000" cy="635000"/>
          </a:xfrm>
          <a:prstGeom prst="rect">
            <a:avLst/>
          </a:prstGeom>
          <a:solidFill>
            <a:srgbClr val="55C0E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100" b="0" i="0" u="none" strike="noStrike" kern="1200" cap="none" spc="0" normalizeH="0" baseline="0" noProof="0" dirty="0">
              <a:ln>
                <a:noFill/>
              </a:ln>
              <a:solidFill>
                <a:prstClr val="white"/>
              </a:solidFill>
              <a:effectLst/>
              <a:uLnTx/>
              <a:uFillTx/>
              <a:latin typeface="Calibri" panose="020F0502020204030204"/>
              <a:ea typeface="等线" panose="02010600030101010101" charset="-122"/>
              <a:cs typeface="+mn-cs"/>
            </a:endParaRPr>
          </a:p>
        </p:txBody>
      </p:sp>
      <p:sp>
        <p:nvSpPr>
          <p:cNvPr id="8" name="文本占位符 7"/>
          <p:cNvSpPr>
            <a:spLocks noGrp="1"/>
          </p:cNvSpPr>
          <p:nvPr>
            <p:ph type="body" sz="quarter" idx="13" hasCustomPrompt="1"/>
          </p:nvPr>
        </p:nvSpPr>
        <p:spPr>
          <a:xfrm>
            <a:off x="622303" y="330200"/>
            <a:ext cx="7886700" cy="431800"/>
          </a:xfrm>
        </p:spPr>
        <p:txBody>
          <a:bodyPr/>
          <a:lstStyle>
            <a:lvl1pPr marL="0" indent="0">
              <a:buNone/>
              <a:defRPr b="1">
                <a:latin typeface="华文细黑" panose="02010600040101010101" pitchFamily="2" charset="-122"/>
                <a:ea typeface="华文细黑" panose="02010600040101010101" pitchFamily="2" charset="-122"/>
              </a:defRPr>
            </a:lvl1pPr>
          </a:lstStyle>
          <a:p>
            <a:pPr lvl="0"/>
            <a:r>
              <a:rPr lang="zh-CN" altLang="en-US" dirty="0"/>
              <a:t>编辑母版文本样式</a:t>
            </a:r>
            <a:endParaRPr lang="zh-CN" altLang="en-US" dirty="0"/>
          </a:p>
        </p:txBody>
      </p:sp>
      <p:sp>
        <p:nvSpPr>
          <p:cNvPr id="9" name="文本占位符 7"/>
          <p:cNvSpPr>
            <a:spLocks noGrp="1"/>
          </p:cNvSpPr>
          <p:nvPr>
            <p:ph type="body" sz="quarter" idx="14" hasCustomPrompt="1"/>
          </p:nvPr>
        </p:nvSpPr>
        <p:spPr>
          <a:xfrm>
            <a:off x="622303" y="685800"/>
            <a:ext cx="7886700" cy="304800"/>
          </a:xfrm>
        </p:spPr>
        <p:txBody>
          <a:bodyPr>
            <a:normAutofit/>
          </a:bodyPr>
          <a:lstStyle>
            <a:lvl1pPr marL="0" indent="0">
              <a:buNone/>
              <a:defRPr sz="900">
                <a:solidFill>
                  <a:schemeClr val="tx1">
                    <a:lumMod val="65000"/>
                    <a:lumOff val="35000"/>
                  </a:schemeClr>
                </a:solidFill>
                <a:latin typeface="华文细黑" panose="02010600040101010101" pitchFamily="2" charset="-122"/>
                <a:ea typeface="华文细黑" panose="02010600040101010101" pitchFamily="2" charset="-122"/>
              </a:defRPr>
            </a:lvl1pPr>
          </a:lstStyle>
          <a:p>
            <a:pPr lvl="0"/>
            <a:r>
              <a:rPr lang="zh-CN" altLang="en-US" dirty="0"/>
              <a:t>编辑母版文本样式</a:t>
            </a:r>
            <a:endParaRPr lang="zh-CN" altLang="en-US" dirty="0"/>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68801" y="12"/>
            <a:ext cx="1023209" cy="111967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cxnSp>
        <p:nvCxnSpPr>
          <p:cNvPr id="3" name="直接连接符 2"/>
          <p:cNvCxnSpPr/>
          <p:nvPr userDrawn="1"/>
        </p:nvCxnSpPr>
        <p:spPr>
          <a:xfrm>
            <a:off x="0" y="6284921"/>
            <a:ext cx="12192000" cy="1587"/>
          </a:xfrm>
          <a:prstGeom prst="line">
            <a:avLst/>
          </a:prstGeom>
        </p:spPr>
        <p:style>
          <a:lnRef idx="3">
            <a:schemeClr val="accent1"/>
          </a:lnRef>
          <a:fillRef idx="0">
            <a:schemeClr val="accent1"/>
          </a:fillRef>
          <a:effectRef idx="2">
            <a:schemeClr val="accent1"/>
          </a:effectRef>
          <a:fontRef idx="minor">
            <a:schemeClr val="tx1"/>
          </a:fontRef>
        </p:style>
      </p:cxnSp>
      <p:pic>
        <p:nvPicPr>
          <p:cNvPr id="4" name="图片 3" descr="ppt2.tif"/>
          <p:cNvPicPr>
            <a:picLocks noChangeAspect="1"/>
          </p:cNvPicPr>
          <p:nvPr userDrawn="1"/>
        </p:nvPicPr>
        <p:blipFill>
          <a:blip r:embed="rId2" cstate="print"/>
          <a:stretch>
            <a:fillRect/>
          </a:stretch>
        </p:blipFill>
        <p:spPr>
          <a:xfrm>
            <a:off x="0" y="2"/>
            <a:ext cx="12192000" cy="1257300"/>
          </a:xfrm>
          <a:prstGeom prst="rect">
            <a:avLst/>
          </a:prstGeom>
          <a:ln>
            <a:noFill/>
          </a:ln>
          <a:effectLst>
            <a:outerShdw blurRad="190500" algn="tl" rotWithShape="0">
              <a:srgbClr val="000000">
                <a:alpha val="70000"/>
              </a:srgbClr>
            </a:outerShdw>
          </a:effectLst>
        </p:spPr>
      </p:pic>
      <p:sp>
        <p:nvSpPr>
          <p:cNvPr id="18" name="内容占位符 2"/>
          <p:cNvSpPr>
            <a:spLocks noGrp="1"/>
          </p:cNvSpPr>
          <p:nvPr>
            <p:ph idx="13"/>
          </p:nvPr>
        </p:nvSpPr>
        <p:spPr>
          <a:xfrm>
            <a:off x="476213" y="1543061"/>
            <a:ext cx="10752667" cy="3600451"/>
          </a:xfrm>
          <a:prstGeom prst="rect">
            <a:avLst/>
          </a:prstGeom>
        </p:spPr>
        <p:txBody>
          <a:bodyPr/>
          <a:lstStyle>
            <a:lvl1pPr>
              <a:defRPr b="1">
                <a:solidFill>
                  <a:srgbClr val="00478B"/>
                </a:solidFill>
                <a:latin typeface="微软雅黑" panose="020B0503020204020204" pitchFamily="34" charset="-122"/>
                <a:ea typeface="微软雅黑" panose="020B0503020204020204" pitchFamily="34" charset="-122"/>
              </a:defRPr>
            </a:lvl1pPr>
            <a:lvl2pPr>
              <a:defRPr b="1">
                <a:solidFill>
                  <a:schemeClr val="tx1"/>
                </a:solidFill>
                <a:latin typeface="微软雅黑" panose="020B0503020204020204" pitchFamily="34" charset="-122"/>
                <a:ea typeface="微软雅黑" panose="020B0503020204020204" pitchFamily="34" charset="-122"/>
              </a:defRPr>
            </a:lvl2pPr>
            <a:lvl3pPr>
              <a:defRPr b="1">
                <a:solidFill>
                  <a:schemeClr val="tx1"/>
                </a:solidFill>
                <a:latin typeface="微软雅黑" panose="020B0503020204020204" pitchFamily="34" charset="-122"/>
                <a:ea typeface="微软雅黑" panose="020B0503020204020204" pitchFamily="34" charset="-122"/>
              </a:defRPr>
            </a:lvl3pPr>
            <a:lvl4pPr>
              <a:defRPr b="1">
                <a:solidFill>
                  <a:schemeClr val="tx1"/>
                </a:solidFill>
                <a:latin typeface="微软雅黑" panose="020B0503020204020204" pitchFamily="34" charset="-122"/>
                <a:ea typeface="微软雅黑" panose="020B0503020204020204" pitchFamily="34" charset="-122"/>
              </a:defRPr>
            </a:lvl4pPr>
            <a:lvl5pPr>
              <a:defRPr b="1">
                <a:solidFill>
                  <a:schemeClr val="tx1"/>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灯片编号占位符 5"/>
          <p:cNvSpPr>
            <a:spLocks noGrp="1"/>
          </p:cNvSpPr>
          <p:nvPr>
            <p:ph type="sldNum" sz="quarter" idx="14"/>
          </p:nvPr>
        </p:nvSpPr>
        <p:spPr>
          <a:xfrm>
            <a:off x="8737600" y="6423032"/>
            <a:ext cx="2844800" cy="365125"/>
          </a:xfrm>
          <a:prstGeom prst="rect">
            <a:avLst/>
          </a:prstGeom>
        </p:spPr>
        <p:txBody>
          <a:bodyPr vert="horz" wrap="square" lIns="91434" tIns="45718" rIns="91434" bIns="45718" numCol="1" anchor="t" anchorCtr="0" compatLnSpc="1"/>
          <a:lstStyle>
            <a:lvl1pPr algn="r" eaLnBrk="1" hangingPunct="1">
              <a:defRPr sz="1900">
                <a:solidFill>
                  <a:srgbClr val="000000"/>
                </a:solidFill>
                <a:latin typeface="Times New Roman" panose="02020603050405020304" pitchFamily="18" charset="0"/>
                <a:ea typeface="宋体" panose="02010600030101010101" pitchFamily="2" charset="-122"/>
                <a:cs typeface="Times New Roman" panose="02020603050405020304" pitchFamily="18" charset="0"/>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5790EB89-D834-4F60-B25E-8A0EE23596D8}" type="slidenum">
              <a:rPr kumimoji="0" lang="zh-CN" altLang="en-US" sz="19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fld>
            <a:endParaRPr kumimoji="0" lang="zh-CN" altLang="en-US" sz="19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Rectangle 4"/>
          <p:cNvSpPr>
            <a:spLocks noGrp="1" noChangeArrowheads="1"/>
          </p:cNvSpPr>
          <p:nvPr>
            <p:ph type="dt" sz="half" idx="15"/>
          </p:nvPr>
        </p:nvSpPr>
        <p:spPr>
          <a:xfrm>
            <a:off x="609600" y="6381749"/>
            <a:ext cx="2844800" cy="476251"/>
          </a:xfrm>
          <a:prstGeom prst="rect">
            <a:avLst/>
          </a:prstGeom>
        </p:spPr>
        <p:txBody>
          <a:bodyPr/>
          <a:lstStyle>
            <a:lvl1pPr algn="l" eaLnBrk="1" fontAlgn="auto" hangingPunct="1">
              <a:spcBef>
                <a:spcPts val="0"/>
              </a:spcBef>
              <a:spcAft>
                <a:spcPts val="0"/>
              </a:spcAft>
              <a:defRPr sz="1900" b="1">
                <a:solidFill>
                  <a:srgbClr val="00478B"/>
                </a:solidFill>
                <a:latin typeface="微软雅黑" panose="020B0503020204020204" pitchFamily="34" charset="-122"/>
                <a:ea typeface="微软雅黑" panose="020B0503020204020204" pitchFamily="34" charset="-122"/>
                <a:cs typeface="Arial" panose="020B0604020202020204" pitchFamily="34" charset="0"/>
              </a:defRPr>
            </a:lvl1pPr>
          </a:lstStyle>
          <a:p>
            <a:pPr marL="0" marR="0" lvl="0" indent="0" algn="l" defTabSz="342265" rtl="0" eaLnBrk="1" fontAlgn="auto" latinLnBrk="0" hangingPunct="1">
              <a:lnSpc>
                <a:spcPct val="100000"/>
              </a:lnSpc>
              <a:spcBef>
                <a:spcPts val="0"/>
              </a:spcBef>
              <a:spcAft>
                <a:spcPts val="0"/>
              </a:spcAft>
              <a:buClrTx/>
              <a:buSzTx/>
              <a:buFontTx/>
              <a:buNone/>
              <a:defRPr/>
            </a:pPr>
            <a:endParaRPr kumimoji="0" lang="en-US" altLang="zh-CN" sz="1900" b="1" i="0" u="none" strike="noStrike" kern="1200" cap="none" spc="0" normalizeH="0" baseline="0" noProof="0">
              <a:ln>
                <a:noFill/>
              </a:ln>
              <a:solidFill>
                <a:srgbClr val="00478B"/>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Rectangle 5"/>
          <p:cNvSpPr>
            <a:spLocks noGrp="1" noChangeArrowheads="1"/>
          </p:cNvSpPr>
          <p:nvPr>
            <p:ph type="ftr" sz="quarter" idx="16"/>
          </p:nvPr>
        </p:nvSpPr>
        <p:spPr>
          <a:xfrm>
            <a:off x="4165600" y="6381749"/>
            <a:ext cx="3860800" cy="476251"/>
          </a:xfrm>
          <a:prstGeom prst="rect">
            <a:avLst/>
          </a:prstGeom>
        </p:spPr>
        <p:txBody>
          <a:bodyPr vert="horz" wrap="square" lIns="91434" tIns="45718" rIns="91434" bIns="45718" numCol="1" anchor="t" anchorCtr="0" compatLnSpc="1"/>
          <a:lstStyle>
            <a:lvl1pPr eaLnBrk="1" hangingPunct="1">
              <a:defRPr sz="1900" b="1">
                <a:solidFill>
                  <a:srgbClr val="00478B"/>
                </a:solidFill>
                <a:latin typeface="微软雅黑" panose="020B0503020204020204" pitchFamily="34" charset="-122"/>
                <a:ea typeface="微软雅黑" panose="020B0503020204020204" pitchFamily="34" charset="-122"/>
                <a:cs typeface="Arial" panose="020B0604020202020204" pitchFamily="34" charset="0"/>
              </a:defRPr>
            </a:lvl1pPr>
          </a:lstStyle>
          <a:p>
            <a:pPr marL="0" marR="0" lvl="0" indent="0" algn="ctr" defTabSz="342265" rtl="0" eaLnBrk="1" fontAlgn="auto" latinLnBrk="0" hangingPunct="1">
              <a:lnSpc>
                <a:spcPct val="100000"/>
              </a:lnSpc>
              <a:spcBef>
                <a:spcPts val="0"/>
              </a:spcBef>
              <a:spcAft>
                <a:spcPts val="0"/>
              </a:spcAft>
              <a:buClrTx/>
              <a:buSzTx/>
              <a:buFontTx/>
              <a:buNone/>
              <a:defRPr/>
            </a:pPr>
            <a:fld id="{0EEF8363-2540-40A1-ABD1-54B87DFC0FCB}" type="slidenum">
              <a:rPr kumimoji="0" lang="en-US" altLang="zh-CN" sz="1900" b="1" i="0" u="none" strike="noStrike" kern="1200" cap="none" spc="0" normalizeH="0" baseline="0" noProof="0" smtClean="0">
                <a:ln>
                  <a:noFill/>
                </a:ln>
                <a:solidFill>
                  <a:srgbClr val="00478B"/>
                </a:solidFill>
                <a:effectLst/>
                <a:uLnTx/>
                <a:uFillTx/>
                <a:latin typeface="微软雅黑" panose="020B0503020204020204" pitchFamily="34" charset="-122"/>
                <a:ea typeface="微软雅黑" panose="020B0503020204020204" pitchFamily="34" charset="-122"/>
                <a:cs typeface="Arial" panose="020B0604020202020204" pitchFamily="34" charset="0"/>
              </a:rPr>
            </a:fld>
            <a:endParaRPr kumimoji="0" lang="en-US" altLang="zh-CN" sz="1900" b="1" i="0" u="none" strike="noStrike" kern="1200" cap="none" spc="0" normalizeH="0" baseline="0" noProof="0">
              <a:ln>
                <a:noFill/>
              </a:ln>
              <a:solidFill>
                <a:srgbClr val="00478B"/>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342265" rtl="0" eaLnBrk="1" fontAlgn="auto" latinLnBrk="0" hangingPunct="1">
              <a:lnSpc>
                <a:spcPct val="100000"/>
              </a:lnSpc>
              <a:spcBef>
                <a:spcPts val="0"/>
              </a:spcBef>
              <a:spcAft>
                <a:spcPts val="0"/>
              </a:spcAft>
              <a:buClrTx/>
              <a:buSzTx/>
              <a:buFontTx/>
              <a:buNone/>
              <a:defRPr/>
            </a:pPr>
            <a:fld id="{D9C88D8C-81D5-4585-B1A7-B2209590226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342265" rtl="0" eaLnBrk="1" fontAlgn="auto" latinLnBrk="0" hangingPunct="1">
              <a:lnSpc>
                <a:spcPct val="100000"/>
              </a:lnSpc>
              <a:spcBef>
                <a:spcPts val="0"/>
              </a:spcBef>
              <a:spcAft>
                <a:spcPts val="0"/>
              </a:spcAft>
              <a:buClrTx/>
              <a:buSzTx/>
              <a:buFontTx/>
              <a:buNone/>
              <a:defRPr/>
            </a:pPr>
            <a:fld id="{19E9FB9D-B151-45EE-9A21-48C2569AB934}"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矩形 4"/>
          <p:cNvSpPr/>
          <p:nvPr userDrawn="1"/>
        </p:nvSpPr>
        <p:spPr>
          <a:xfrm>
            <a:off x="0" y="330200"/>
            <a:ext cx="304800" cy="635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6" name="矩形 5"/>
          <p:cNvSpPr/>
          <p:nvPr userDrawn="1"/>
        </p:nvSpPr>
        <p:spPr>
          <a:xfrm>
            <a:off x="355600" y="330200"/>
            <a:ext cx="127000" cy="635000"/>
          </a:xfrm>
          <a:prstGeom prst="rect">
            <a:avLst/>
          </a:prstGeom>
          <a:solidFill>
            <a:srgbClr val="55C0E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8" name="文本占位符 7"/>
          <p:cNvSpPr>
            <a:spLocks noGrp="1"/>
          </p:cNvSpPr>
          <p:nvPr>
            <p:ph type="body" sz="quarter" idx="13" hasCustomPrompt="1"/>
          </p:nvPr>
        </p:nvSpPr>
        <p:spPr>
          <a:xfrm>
            <a:off x="622303" y="330200"/>
            <a:ext cx="7886700" cy="431800"/>
          </a:xfrm>
        </p:spPr>
        <p:txBody>
          <a:bodyPr/>
          <a:lstStyle>
            <a:lvl1pPr marL="0" indent="0">
              <a:buNone/>
              <a:defRPr b="1">
                <a:latin typeface="华文细黑" panose="02010600040101010101" pitchFamily="2" charset="-122"/>
                <a:ea typeface="华文细黑" panose="02010600040101010101" pitchFamily="2" charset="-122"/>
              </a:defRPr>
            </a:lvl1pPr>
          </a:lstStyle>
          <a:p>
            <a:pPr lvl="0"/>
            <a:r>
              <a:rPr lang="zh-CN" altLang="en-US" dirty="0"/>
              <a:t>编辑母版文本样式</a:t>
            </a:r>
            <a:endParaRPr lang="zh-CN" altLang="en-US" dirty="0"/>
          </a:p>
        </p:txBody>
      </p:sp>
      <p:sp>
        <p:nvSpPr>
          <p:cNvPr id="9" name="文本占位符 7"/>
          <p:cNvSpPr>
            <a:spLocks noGrp="1"/>
          </p:cNvSpPr>
          <p:nvPr>
            <p:ph type="body" sz="quarter" idx="14" hasCustomPrompt="1"/>
          </p:nvPr>
        </p:nvSpPr>
        <p:spPr>
          <a:xfrm>
            <a:off x="622303" y="685800"/>
            <a:ext cx="7886700" cy="304800"/>
          </a:xfrm>
        </p:spPr>
        <p:txBody>
          <a:bodyPr>
            <a:normAutofit/>
          </a:bodyPr>
          <a:lstStyle>
            <a:lvl1pPr marL="0" indent="0">
              <a:buNone/>
              <a:defRPr sz="1200">
                <a:solidFill>
                  <a:schemeClr val="tx1">
                    <a:lumMod val="65000"/>
                    <a:lumOff val="35000"/>
                  </a:schemeClr>
                </a:solidFill>
                <a:latin typeface="华文细黑" panose="02010600040101010101" pitchFamily="2" charset="-122"/>
                <a:ea typeface="华文细黑" panose="02010600040101010101" pitchFamily="2" charset="-122"/>
              </a:defRPr>
            </a:lvl1pPr>
          </a:lstStyle>
          <a:p>
            <a:pPr lvl="0"/>
            <a:r>
              <a:rPr lang="zh-CN" altLang="en-US" dirty="0"/>
              <a:t>编辑母版文本样式</a:t>
            </a:r>
            <a:endParaRPr lang="zh-CN" altLang="en-US" dirty="0"/>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68800" y="7"/>
            <a:ext cx="1023209" cy="111967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4" name="矩形 3"/>
          <p:cNvSpPr/>
          <p:nvPr userDrawn="1"/>
        </p:nvSpPr>
        <p:spPr>
          <a:xfrm>
            <a:off x="0" y="9"/>
            <a:ext cx="12192000" cy="960967"/>
          </a:xfrm>
          <a:prstGeom prst="rect">
            <a:avLst/>
          </a:prstGeom>
          <a:solidFill>
            <a:srgbClr val="37649B"/>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9" tIns="60954" rIns="121909" bIns="60954"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900" b="0" i="0" u="none" strike="noStrike" kern="1200" cap="none" spc="0" normalizeH="0" baseline="0" noProof="0" dirty="0">
              <a:ln>
                <a:noFill/>
              </a:ln>
              <a:solidFill>
                <a:srgbClr val="002060"/>
              </a:solidFill>
              <a:effectLst/>
              <a:uLnTx/>
              <a:uFillTx/>
              <a:latin typeface="Calibri" panose="020F0502020204030204"/>
              <a:ea typeface="宋体" panose="02010600030101010101" pitchFamily="2" charset="-122"/>
              <a:cs typeface="+mn-cs"/>
            </a:endParaRPr>
          </a:p>
        </p:txBody>
      </p:sp>
      <p:pic>
        <p:nvPicPr>
          <p:cNvPr id="5" name="Picture 2"/>
          <p:cNvPicPr>
            <a:picLocks noChangeAspect="1" noChangeArrowheads="1"/>
          </p:cNvPicPr>
          <p:nvPr userDrawn="1"/>
        </p:nvPicPr>
        <p:blipFill>
          <a:blip r:embed="rId2" cstate="print"/>
          <a:srcRect/>
          <a:stretch>
            <a:fillRect/>
          </a:stretch>
        </p:blipFill>
        <p:spPr bwMode="auto">
          <a:xfrm>
            <a:off x="1" y="6301317"/>
            <a:ext cx="12189179" cy="584200"/>
          </a:xfrm>
          <a:prstGeom prst="rect">
            <a:avLst/>
          </a:prstGeom>
          <a:noFill/>
          <a:ln w="9525">
            <a:noFill/>
            <a:miter lim="800000"/>
            <a:headEnd/>
            <a:tailEnd/>
          </a:ln>
        </p:spPr>
      </p:pic>
      <p:pic>
        <p:nvPicPr>
          <p:cNvPr id="6" name="Picture 3" descr="logo"/>
          <p:cNvPicPr>
            <a:picLocks noChangeAspect="1" noChangeArrowheads="1"/>
          </p:cNvPicPr>
          <p:nvPr userDrawn="1"/>
        </p:nvPicPr>
        <p:blipFill>
          <a:blip r:embed="rId3" cstate="print"/>
          <a:srcRect/>
          <a:stretch>
            <a:fillRect/>
          </a:stretch>
        </p:blipFill>
        <p:spPr bwMode="auto">
          <a:xfrm>
            <a:off x="11071583" y="160867"/>
            <a:ext cx="1021644" cy="721784"/>
          </a:xfrm>
          <a:prstGeom prst="rect">
            <a:avLst/>
          </a:prstGeom>
          <a:noFill/>
          <a:ln w="9525">
            <a:noFill/>
            <a:miter lim="800000"/>
            <a:headEnd/>
            <a:tailEnd/>
          </a:ln>
        </p:spPr>
      </p:pic>
      <p:sp>
        <p:nvSpPr>
          <p:cNvPr id="2" name="标题 1"/>
          <p:cNvSpPr>
            <a:spLocks noGrp="1"/>
          </p:cNvSpPr>
          <p:nvPr>
            <p:ph type="title"/>
          </p:nvPr>
        </p:nvSpPr>
        <p:spPr>
          <a:xfrm>
            <a:off x="0" y="-12332"/>
            <a:ext cx="12192000" cy="1060083"/>
          </a:xfrm>
        </p:spPr>
        <p:txBody>
          <a:bodyPr/>
          <a:lstStyle>
            <a:lvl1pPr>
              <a:defRPr sz="4300" b="1">
                <a:solidFill>
                  <a:schemeClr val="bg1"/>
                </a:solidFill>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09600" y="1600206"/>
            <a:ext cx="10972800" cy="4525963"/>
          </a:xfrm>
        </p:spPr>
        <p:txBody>
          <a:bodyPr/>
          <a:lstStyle>
            <a:lvl1pPr>
              <a:defRPr lang="zh-CN" altLang="en-US" sz="3700" kern="1200" dirty="0" smtClean="0">
                <a:solidFill>
                  <a:srgbClr val="002060"/>
                </a:solidFill>
                <a:latin typeface="黑体" panose="02010609060101010101" pitchFamily="49" charset="-122"/>
                <a:ea typeface="黑体" panose="02010609060101010101" pitchFamily="49" charset="-122"/>
                <a:cs typeface="微软雅黑" panose="020B0503020204020204" pitchFamily="34" charset="-122"/>
              </a:defRPr>
            </a:lvl1pPr>
            <a:lvl2pPr>
              <a:defRPr sz="3200">
                <a:solidFill>
                  <a:srgbClr val="002060"/>
                </a:solidFill>
                <a:latin typeface="黑体" panose="02010609060101010101" pitchFamily="49" charset="-122"/>
                <a:ea typeface="黑体" panose="02010609060101010101" pitchFamily="49" charset="-122"/>
              </a:defRPr>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灯片编号占位符 6"/>
          <p:cNvSpPr>
            <a:spLocks noGrp="1"/>
          </p:cNvSpPr>
          <p:nvPr>
            <p:ph type="sldNum" sz="quarter" idx="10"/>
          </p:nvPr>
        </p:nvSpPr>
        <p:spPr/>
        <p:txBody>
          <a:bodyPr/>
          <a:lstStyle>
            <a:lvl1pPr>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07A3075A-DB2B-49B4-A2B7-154D1AA8959B}" type="slidenum">
              <a:rPr kumimoji="0" lang="en-US" altLang="zh-CN"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en-US" altLang="zh-CN"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4" name="矩形 3"/>
          <p:cNvSpPr/>
          <p:nvPr userDrawn="1"/>
        </p:nvSpPr>
        <p:spPr>
          <a:xfrm>
            <a:off x="0" y="9"/>
            <a:ext cx="12192000" cy="960967"/>
          </a:xfrm>
          <a:prstGeom prst="rect">
            <a:avLst/>
          </a:prstGeom>
          <a:solidFill>
            <a:srgbClr val="37649B"/>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002060"/>
              </a:solidFill>
              <a:effectLst/>
              <a:uLnTx/>
              <a:uFillTx/>
              <a:latin typeface="Calibri" panose="020F0502020204030204"/>
              <a:ea typeface="宋体" panose="02010600030101010101" pitchFamily="2" charset="-122"/>
              <a:cs typeface="+mn-cs"/>
            </a:endParaRPr>
          </a:p>
        </p:txBody>
      </p:sp>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 y="6301317"/>
            <a:ext cx="12189179"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descr="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1071583" y="160867"/>
            <a:ext cx="1021644" cy="721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0" y="-12332"/>
            <a:ext cx="12192000" cy="1060083"/>
          </a:xfrm>
        </p:spPr>
        <p:txBody>
          <a:bodyPr/>
          <a:lstStyle>
            <a:lvl1pPr>
              <a:defRPr sz="4300" b="1">
                <a:solidFill>
                  <a:schemeClr val="bg1"/>
                </a:solidFill>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09600" y="1600206"/>
            <a:ext cx="10972800" cy="4525963"/>
          </a:xfrm>
        </p:spPr>
        <p:txBody>
          <a:bodyPr/>
          <a:lstStyle>
            <a:lvl1pPr>
              <a:defRPr lang="zh-CN" altLang="en-US" sz="3700" kern="1200" dirty="0" smtClean="0">
                <a:solidFill>
                  <a:srgbClr val="002060"/>
                </a:solidFill>
                <a:latin typeface="黑体" panose="02010609060101010101" pitchFamily="49" charset="-122"/>
                <a:ea typeface="黑体" panose="02010609060101010101" pitchFamily="49" charset="-122"/>
                <a:cs typeface="微软雅黑" panose="020B0503020204020204" pitchFamily="34" charset="-122"/>
              </a:defRPr>
            </a:lvl1pPr>
            <a:lvl2pPr>
              <a:defRPr sz="3200">
                <a:solidFill>
                  <a:srgbClr val="002060"/>
                </a:solidFill>
                <a:latin typeface="黑体" panose="02010609060101010101" pitchFamily="49" charset="-122"/>
                <a:ea typeface="黑体" panose="02010609060101010101" pitchFamily="49" charset="-122"/>
              </a:defRPr>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灯片编号占位符 6"/>
          <p:cNvSpPr>
            <a:spLocks noGrp="1"/>
          </p:cNvSpPr>
          <p:nvPr>
            <p:ph type="sldNum" sz="quarter" idx="10"/>
          </p:nvPr>
        </p:nvSpPr>
        <p:spPr/>
        <p:txBody>
          <a:bodyPr/>
          <a:lstStyle>
            <a:lvl1pPr>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FB5005DD-E773-4F5A-9340-A864BD633294}" type="slidenum">
              <a:rPr kumimoji="0" lang="en-US" altLang="zh-CN"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en-US" altLang="zh-CN"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rcRect l="28883"/>
          <a:stretch>
            <a:fillRect/>
          </a:stretch>
        </p:blipFill>
        <p:spPr bwMode="auto">
          <a:xfrm>
            <a:off x="-35984" y="0"/>
            <a:ext cx="1222798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两栏内容">
    <p:spTree>
      <p:nvGrpSpPr>
        <p:cNvPr id="1" name=""/>
        <p:cNvGrpSpPr/>
        <p:nvPr/>
      </p:nvGrpSpPr>
      <p:grpSpPr>
        <a:xfrm>
          <a:off x="0" y="0"/>
          <a:ext cx="0" cy="0"/>
          <a:chOff x="0" y="0"/>
          <a:chExt cx="0" cy="0"/>
        </a:xfrm>
      </p:grpSpPr>
      <p:sp>
        <p:nvSpPr>
          <p:cNvPr id="10" name="矩形 9"/>
          <p:cNvSpPr/>
          <p:nvPr userDrawn="1"/>
        </p:nvSpPr>
        <p:spPr>
          <a:xfrm>
            <a:off x="0" y="1"/>
            <a:ext cx="12192000" cy="960000"/>
          </a:xfrm>
          <a:prstGeom prst="rect">
            <a:avLst/>
          </a:prstGeom>
          <a:solidFill>
            <a:srgbClr val="37649B"/>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002060"/>
              </a:solidFill>
              <a:effectLst/>
              <a:uLnTx/>
              <a:uFillTx/>
              <a:latin typeface="Calibri" panose="020F0502020204030204"/>
              <a:ea typeface="宋体" panose="02010600030101010101" pitchFamily="2" charset="-122"/>
              <a:cs typeface="+mn-cs"/>
            </a:endParaRPr>
          </a:p>
        </p:txBody>
      </p:sp>
      <p:sp>
        <p:nvSpPr>
          <p:cNvPr id="2" name="标题 1"/>
          <p:cNvSpPr>
            <a:spLocks noGrp="1"/>
          </p:cNvSpPr>
          <p:nvPr>
            <p:ph type="title"/>
          </p:nvPr>
        </p:nvSpPr>
        <p:spPr>
          <a:xfrm>
            <a:off x="0" y="-12332"/>
            <a:ext cx="12192000" cy="1060083"/>
          </a:xfrm>
        </p:spPr>
        <p:txBody>
          <a:bodyPr/>
          <a:lstStyle>
            <a:lvl1pPr>
              <a:defRPr sz="4300" b="1">
                <a:solidFill>
                  <a:schemeClr val="bg1"/>
                </a:solidFill>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09600" y="1600201"/>
            <a:ext cx="10972800" cy="4525963"/>
          </a:xfrm>
        </p:spPr>
        <p:txBody>
          <a:bodyPr/>
          <a:lstStyle>
            <a:lvl1pPr>
              <a:defRPr lang="zh-CN" altLang="en-US" sz="3700" kern="1200" dirty="0" smtClean="0">
                <a:solidFill>
                  <a:srgbClr val="002060"/>
                </a:solidFill>
                <a:latin typeface="黑体" panose="02010609060101010101" pitchFamily="49" charset="-122"/>
                <a:ea typeface="黑体" panose="02010609060101010101" pitchFamily="49" charset="-122"/>
                <a:cs typeface="微软雅黑" panose="020B0503020204020204" pitchFamily="34" charset="-122"/>
              </a:defRPr>
            </a:lvl1pPr>
            <a:lvl2pPr>
              <a:defRPr sz="3200">
                <a:solidFill>
                  <a:srgbClr val="002060"/>
                </a:solidFill>
                <a:latin typeface="黑体" panose="02010609060101010101" pitchFamily="49" charset="-122"/>
                <a:ea typeface="黑体" panose="02010609060101010101" pitchFamily="49" charset="-122"/>
              </a:defRPr>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灯片编号占位符 6"/>
          <p:cNvSpPr>
            <a:spLocks noGrp="1"/>
          </p:cNvSpPr>
          <p:nvPr>
            <p:ph type="sldNum" sz="quarter" idx="12"/>
          </p:nvPr>
        </p:nvSpPr>
        <p:spPr/>
        <p:txBody>
          <a:bodyPr/>
          <a:lstStyle>
            <a:lvl1pPr>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6D88E112-9C7D-491C-BCD1-B6E51E46212D}" type="slidenum">
              <a:rPr kumimoji="0" lang="en-US" altLang="zh-CN"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en-US" altLang="zh-CN"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pic>
        <p:nvPicPr>
          <p:cNvPr id="12" name="Picture 2"/>
          <p:cNvPicPr>
            <a:picLocks noChangeAspect="1" noChangeArrowheads="1"/>
          </p:cNvPicPr>
          <p:nvPr userDrawn="1"/>
        </p:nvPicPr>
        <p:blipFill>
          <a:blip r:embed="rId2" cstate="print"/>
          <a:srcRect/>
          <a:stretch>
            <a:fillRect/>
          </a:stretch>
        </p:blipFill>
        <p:spPr bwMode="auto">
          <a:xfrm>
            <a:off x="7" y="6301317"/>
            <a:ext cx="1218776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descr="logo"/>
          <p:cNvPicPr>
            <a:picLocks noChangeAspect="1" noChangeArrowheads="1"/>
          </p:cNvPicPr>
          <p:nvPr userDrawn="1"/>
        </p:nvPicPr>
        <p:blipFill>
          <a:blip r:embed="rId3" cstate="print"/>
          <a:srcRect/>
          <a:stretch>
            <a:fillRect/>
          </a:stretch>
        </p:blipFill>
        <p:spPr bwMode="auto">
          <a:xfrm>
            <a:off x="11280581" y="161856"/>
            <a:ext cx="812857"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200" indent="0" algn="ctr">
              <a:buNone/>
              <a:defRPr sz="2000"/>
            </a:lvl2pPr>
            <a:lvl3pPr marL="914400" indent="0" algn="ctr">
              <a:buNone/>
              <a:defRPr sz="19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defTabSz="342265">
              <a:defRPr/>
            </a:lvl1pPr>
          </a:lstStyle>
          <a:p>
            <a:pPr marL="0" marR="0" lvl="0" indent="0" algn="l" defTabSz="342265" rtl="0" eaLnBrk="1" fontAlgn="auto" latinLnBrk="0" hangingPunct="1">
              <a:lnSpc>
                <a:spcPct val="100000"/>
              </a:lnSpc>
              <a:spcBef>
                <a:spcPts val="0"/>
              </a:spcBef>
              <a:spcAft>
                <a:spcPts val="0"/>
              </a:spcAft>
              <a:buClrTx/>
              <a:buSzTx/>
              <a:buFontTx/>
              <a:buNone/>
            </a:pPr>
            <a:fld id="{41B2F1D3-38C4-4AE0-A89D-4529D9B4EF2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Footer Placeholder 4"/>
          <p:cNvSpPr>
            <a:spLocks noGrp="1"/>
          </p:cNvSpPr>
          <p:nvPr>
            <p:ph type="ftr" sz="quarter" idx="11"/>
          </p:nvPr>
        </p:nvSpPr>
        <p:spPr/>
        <p:txBody>
          <a:bodyPr/>
          <a:lstStyle>
            <a:lvl1pPr defTabSz="342265">
              <a:defRPr/>
            </a:lvl1pPr>
          </a:lstStyle>
          <a:p>
            <a:pPr marL="0" marR="0" lvl="0" indent="0" algn="ctr" defTabSz="342265" rtl="0" eaLnBrk="1" fontAlgn="auto" latinLnBrk="0" hangingPunct="1">
              <a:lnSpc>
                <a:spcPct val="100000"/>
              </a:lnSpc>
              <a:spcBef>
                <a:spcPts val="0"/>
              </a:spcBef>
              <a:spcAft>
                <a:spcPts val="0"/>
              </a:spcAft>
              <a:buClrTx/>
              <a:buSzTx/>
              <a:buFontTx/>
              <a:buNone/>
            </a:pPr>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lvl1pPr defTabSz="342265">
              <a:defRPr/>
            </a:lvl1pPr>
          </a:lstStyle>
          <a:p>
            <a:pPr marL="0" marR="0" lvl="0" indent="0" algn="r" defTabSz="342265" rtl="0" eaLnBrk="1" fontAlgn="auto" latinLnBrk="0" hangingPunct="1">
              <a:lnSpc>
                <a:spcPct val="100000"/>
              </a:lnSpc>
              <a:spcBef>
                <a:spcPts val="0"/>
              </a:spcBef>
              <a:spcAft>
                <a:spcPts val="0"/>
              </a:spcAft>
              <a:buClrTx/>
              <a:buSzTx/>
              <a:buFontTx/>
              <a:buNone/>
            </a:pPr>
            <a:fld id="{795168C3-2083-4FEB-A638-0502EE32FC75}"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lvl1pPr defTabSz="342265">
              <a:defRPr/>
            </a:lvl1pPr>
          </a:lstStyle>
          <a:p>
            <a:pPr marL="0" marR="0" lvl="0" indent="0" algn="l" defTabSz="342265" rtl="0" eaLnBrk="1" fontAlgn="auto" latinLnBrk="0" hangingPunct="1">
              <a:lnSpc>
                <a:spcPct val="100000"/>
              </a:lnSpc>
              <a:spcBef>
                <a:spcPts val="0"/>
              </a:spcBef>
              <a:spcAft>
                <a:spcPts val="0"/>
              </a:spcAft>
              <a:buClrTx/>
              <a:buSzTx/>
              <a:buFontTx/>
              <a:buNone/>
              <a:defRPr/>
            </a:pPr>
            <a:fld id="{41B2F1D3-38C4-4AE0-A89D-4529D9B4EF2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Footer Placeholder 4"/>
          <p:cNvSpPr>
            <a:spLocks noGrp="1"/>
          </p:cNvSpPr>
          <p:nvPr>
            <p:ph type="ftr" sz="quarter" idx="11"/>
          </p:nvPr>
        </p:nvSpPr>
        <p:spPr/>
        <p:txBody>
          <a:bodyPr/>
          <a:lstStyle>
            <a:lvl1pPr defTabSz="342265">
              <a:defRPr/>
            </a:lvl1pP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lvl1pPr defTabSz="342265">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795168C3-2083-4FEB-A638-0502EE32FC75}"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1217243" y="6349833"/>
            <a:ext cx="2025000" cy="316800"/>
          </a:xfrm>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a:xfrm>
            <a:off x="4611000" y="6349833"/>
            <a:ext cx="2970000" cy="316800"/>
          </a:xfrm>
        </p:spPr>
        <p:txBody>
          <a:bodyPr/>
          <a:lstStyle/>
          <a:p>
            <a:endParaRPr lang="zh-CN" altLang="en-US"/>
          </a:p>
        </p:txBody>
      </p:sp>
      <p:sp>
        <p:nvSpPr>
          <p:cNvPr id="4" name="灯片编号占位符 3"/>
          <p:cNvSpPr>
            <a:spLocks noGrp="1"/>
          </p:cNvSpPr>
          <p:nvPr>
            <p:ph type="sldNum" sz="quarter" idx="12"/>
          </p:nvPr>
        </p:nvSpPr>
        <p:spPr>
          <a:xfrm>
            <a:off x="8948100" y="6349833"/>
            <a:ext cx="2025000" cy="3168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49" y="1709742"/>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49"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9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lvl1pPr defTabSz="342265">
              <a:defRPr/>
            </a:lvl1pPr>
          </a:lstStyle>
          <a:p>
            <a:pPr marL="0" marR="0" lvl="0" indent="0" algn="l" defTabSz="342265" rtl="0" eaLnBrk="1" fontAlgn="auto" latinLnBrk="0" hangingPunct="1">
              <a:lnSpc>
                <a:spcPct val="100000"/>
              </a:lnSpc>
              <a:spcBef>
                <a:spcPts val="0"/>
              </a:spcBef>
              <a:spcAft>
                <a:spcPts val="0"/>
              </a:spcAft>
              <a:buClrTx/>
              <a:buSzTx/>
              <a:buFontTx/>
              <a:buNone/>
              <a:defRPr/>
            </a:pPr>
            <a:fld id="{41B2F1D3-38C4-4AE0-A89D-4529D9B4EF2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Footer Placeholder 4"/>
          <p:cNvSpPr>
            <a:spLocks noGrp="1"/>
          </p:cNvSpPr>
          <p:nvPr>
            <p:ph type="ftr" sz="quarter" idx="11"/>
          </p:nvPr>
        </p:nvSpPr>
        <p:spPr/>
        <p:txBody>
          <a:bodyPr/>
          <a:lstStyle>
            <a:lvl1pPr defTabSz="342265">
              <a:defRPr/>
            </a:lvl1pP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lvl1pPr defTabSz="342265">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795168C3-2083-4FEB-A638-0502EE32FC75}"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4"/>
            <a:ext cx="5181600" cy="4351339"/>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6172200" y="1825624"/>
            <a:ext cx="5181600" cy="4351339"/>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lvl1pPr defTabSz="342265">
              <a:defRPr/>
            </a:lvl1pPr>
          </a:lstStyle>
          <a:p>
            <a:pPr marL="0" marR="0" lvl="0" indent="0" algn="l" defTabSz="342265" rtl="0" eaLnBrk="1" fontAlgn="auto" latinLnBrk="0" hangingPunct="1">
              <a:lnSpc>
                <a:spcPct val="100000"/>
              </a:lnSpc>
              <a:spcBef>
                <a:spcPts val="0"/>
              </a:spcBef>
              <a:spcAft>
                <a:spcPts val="0"/>
              </a:spcAft>
              <a:buClrTx/>
              <a:buSzTx/>
              <a:buFontTx/>
              <a:buNone/>
              <a:defRPr/>
            </a:pPr>
            <a:fld id="{41B2F1D3-38C4-4AE0-A89D-4529D9B4EF2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Footer Placeholder 5"/>
          <p:cNvSpPr>
            <a:spLocks noGrp="1"/>
          </p:cNvSpPr>
          <p:nvPr>
            <p:ph type="ftr" sz="quarter" idx="11"/>
          </p:nvPr>
        </p:nvSpPr>
        <p:spPr/>
        <p:txBody>
          <a:bodyPr/>
          <a:lstStyle>
            <a:lvl1pPr defTabSz="342265">
              <a:defRPr/>
            </a:lvl1pP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Slide Number Placeholder 6"/>
          <p:cNvSpPr>
            <a:spLocks noGrp="1"/>
          </p:cNvSpPr>
          <p:nvPr>
            <p:ph type="sldNum" sz="quarter" idx="12"/>
          </p:nvPr>
        </p:nvSpPr>
        <p:spPr/>
        <p:txBody>
          <a:bodyPr/>
          <a:lstStyle>
            <a:lvl1pPr defTabSz="342265">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795168C3-2083-4FEB-A638-0502EE32FC75}"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9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39789"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6172203" y="1681163"/>
            <a:ext cx="5183188" cy="823912"/>
          </a:xfrm>
        </p:spPr>
        <p:txBody>
          <a:bodyPr anchor="b"/>
          <a:lstStyle>
            <a:lvl1pPr marL="0" indent="0">
              <a:buNone/>
              <a:defRPr sz="2400" b="1"/>
            </a:lvl1pPr>
            <a:lvl2pPr marL="457200" indent="0">
              <a:buNone/>
              <a:defRPr sz="2000" b="1"/>
            </a:lvl2pPr>
            <a:lvl3pPr marL="914400" indent="0">
              <a:buNone/>
              <a:defRPr sz="19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72203"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lvl1pPr defTabSz="342265">
              <a:defRPr/>
            </a:lvl1pPr>
          </a:lstStyle>
          <a:p>
            <a:pPr marL="0" marR="0" lvl="0" indent="0" algn="l" defTabSz="342265" rtl="0" eaLnBrk="1" fontAlgn="auto" latinLnBrk="0" hangingPunct="1">
              <a:lnSpc>
                <a:spcPct val="100000"/>
              </a:lnSpc>
              <a:spcBef>
                <a:spcPts val="0"/>
              </a:spcBef>
              <a:spcAft>
                <a:spcPts val="0"/>
              </a:spcAft>
              <a:buClrTx/>
              <a:buSzTx/>
              <a:buFontTx/>
              <a:buNone/>
              <a:defRPr/>
            </a:pPr>
            <a:fld id="{41B2F1D3-38C4-4AE0-A89D-4529D9B4EF2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8" name="Footer Placeholder 7"/>
          <p:cNvSpPr>
            <a:spLocks noGrp="1"/>
          </p:cNvSpPr>
          <p:nvPr>
            <p:ph type="ftr" sz="quarter" idx="11"/>
          </p:nvPr>
        </p:nvSpPr>
        <p:spPr/>
        <p:txBody>
          <a:bodyPr/>
          <a:lstStyle>
            <a:lvl1pPr defTabSz="342265">
              <a:defRPr/>
            </a:lvl1pP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9" name="Slide Number Placeholder 8"/>
          <p:cNvSpPr>
            <a:spLocks noGrp="1"/>
          </p:cNvSpPr>
          <p:nvPr>
            <p:ph type="sldNum" sz="quarter" idx="12"/>
          </p:nvPr>
        </p:nvSpPr>
        <p:spPr/>
        <p:txBody>
          <a:bodyPr/>
          <a:lstStyle>
            <a:lvl1pPr defTabSz="342265">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795168C3-2083-4FEB-A638-0502EE32FC75}"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lvl1pPr defTabSz="342265">
              <a:defRPr/>
            </a:lvl1pPr>
          </a:lstStyle>
          <a:p>
            <a:pPr marL="0" marR="0" lvl="0" indent="0" algn="l" defTabSz="342265" rtl="0" eaLnBrk="1" fontAlgn="auto" latinLnBrk="0" hangingPunct="1">
              <a:lnSpc>
                <a:spcPct val="100000"/>
              </a:lnSpc>
              <a:spcBef>
                <a:spcPts val="0"/>
              </a:spcBef>
              <a:spcAft>
                <a:spcPts val="0"/>
              </a:spcAft>
              <a:buClrTx/>
              <a:buSzTx/>
              <a:buFontTx/>
              <a:buNone/>
              <a:defRPr/>
            </a:pPr>
            <a:fld id="{41B2F1D3-38C4-4AE0-A89D-4529D9B4EF2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4" name="Footer Placeholder 3"/>
          <p:cNvSpPr>
            <a:spLocks noGrp="1"/>
          </p:cNvSpPr>
          <p:nvPr>
            <p:ph type="ftr" sz="quarter" idx="11"/>
          </p:nvPr>
        </p:nvSpPr>
        <p:spPr/>
        <p:txBody>
          <a:bodyPr/>
          <a:lstStyle>
            <a:lvl1pPr defTabSz="342265">
              <a:defRPr/>
            </a:lvl1pP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Slide Number Placeholder 4"/>
          <p:cNvSpPr>
            <a:spLocks noGrp="1"/>
          </p:cNvSpPr>
          <p:nvPr>
            <p:ph type="sldNum" sz="quarter" idx="12"/>
          </p:nvPr>
        </p:nvSpPr>
        <p:spPr/>
        <p:txBody>
          <a:bodyPr/>
          <a:lstStyle>
            <a:lvl1pPr defTabSz="342265">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795168C3-2083-4FEB-A638-0502EE32FC75}"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defTabSz="342265">
              <a:defRPr/>
            </a:lvl1pPr>
          </a:lstStyle>
          <a:p>
            <a:pPr marL="0" marR="0" lvl="0" indent="0" algn="l" defTabSz="342265" rtl="0" eaLnBrk="1" fontAlgn="auto" latinLnBrk="0" hangingPunct="1">
              <a:lnSpc>
                <a:spcPct val="100000"/>
              </a:lnSpc>
              <a:spcBef>
                <a:spcPts val="0"/>
              </a:spcBef>
              <a:spcAft>
                <a:spcPts val="0"/>
              </a:spcAft>
              <a:buClrTx/>
              <a:buSzTx/>
              <a:buFontTx/>
              <a:buNone/>
              <a:defRPr/>
            </a:pPr>
            <a:fld id="{41B2F1D3-38C4-4AE0-A89D-4529D9B4EF2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3" name="Footer Placeholder 2"/>
          <p:cNvSpPr>
            <a:spLocks noGrp="1"/>
          </p:cNvSpPr>
          <p:nvPr>
            <p:ph type="ftr" sz="quarter" idx="11"/>
          </p:nvPr>
        </p:nvSpPr>
        <p:spPr/>
        <p:txBody>
          <a:bodyPr/>
          <a:lstStyle>
            <a:lvl1pPr defTabSz="342265">
              <a:defRPr/>
            </a:lvl1pP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4" name="Slide Number Placeholder 3"/>
          <p:cNvSpPr>
            <a:spLocks noGrp="1"/>
          </p:cNvSpPr>
          <p:nvPr>
            <p:ph type="sldNum" sz="quarter" idx="12"/>
          </p:nvPr>
        </p:nvSpPr>
        <p:spPr/>
        <p:txBody>
          <a:bodyPr/>
          <a:lstStyle>
            <a:lvl1pPr defTabSz="342265">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795168C3-2083-4FEB-A638-0502EE32FC75}"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839788" y="2057402"/>
            <a:ext cx="3932237" cy="3811588"/>
          </a:xfrm>
        </p:spPr>
        <p:txBody>
          <a:bodyPr/>
          <a:lstStyle>
            <a:lvl1pPr marL="0" indent="0">
              <a:buNone/>
              <a:defRPr sz="1600"/>
            </a:lvl1pPr>
            <a:lvl2pPr marL="457200" indent="0">
              <a:buNone/>
              <a:defRPr sz="1500"/>
            </a:lvl2pPr>
            <a:lvl3pPr marL="914400" indent="0">
              <a:buNone/>
              <a:defRPr sz="1200"/>
            </a:lvl3pPr>
            <a:lvl4pPr marL="1371600" indent="0">
              <a:buNone/>
              <a:defRPr sz="1100"/>
            </a:lvl4pPr>
            <a:lvl5pPr marL="1828800" indent="0">
              <a:buNone/>
              <a:defRPr sz="1100"/>
            </a:lvl5pPr>
            <a:lvl6pPr marL="2286000" indent="0">
              <a:buNone/>
              <a:defRPr sz="1100"/>
            </a:lvl6pPr>
            <a:lvl7pPr marL="2743200" indent="0">
              <a:buNone/>
              <a:defRPr sz="1100"/>
            </a:lvl7pPr>
            <a:lvl8pPr marL="3200400" indent="0">
              <a:buNone/>
              <a:defRPr sz="1100"/>
            </a:lvl8pPr>
            <a:lvl9pPr marL="3657600" indent="0">
              <a:buNone/>
              <a:defRPr sz="11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lvl1pPr defTabSz="342265">
              <a:defRPr/>
            </a:lvl1pPr>
          </a:lstStyle>
          <a:p>
            <a:pPr marL="0" marR="0" lvl="0" indent="0" algn="l" defTabSz="342265" rtl="0" eaLnBrk="1" fontAlgn="auto" latinLnBrk="0" hangingPunct="1">
              <a:lnSpc>
                <a:spcPct val="100000"/>
              </a:lnSpc>
              <a:spcBef>
                <a:spcPts val="0"/>
              </a:spcBef>
              <a:spcAft>
                <a:spcPts val="0"/>
              </a:spcAft>
              <a:buClrTx/>
              <a:buSzTx/>
              <a:buFontTx/>
              <a:buNone/>
              <a:defRPr/>
            </a:pPr>
            <a:fld id="{41B2F1D3-38C4-4AE0-A89D-4529D9B4EF2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Footer Placeholder 5"/>
          <p:cNvSpPr>
            <a:spLocks noGrp="1"/>
          </p:cNvSpPr>
          <p:nvPr>
            <p:ph type="ftr" sz="quarter" idx="11"/>
          </p:nvPr>
        </p:nvSpPr>
        <p:spPr/>
        <p:txBody>
          <a:bodyPr/>
          <a:lstStyle>
            <a:lvl1pPr defTabSz="342265">
              <a:defRPr/>
            </a:lvl1pP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Slide Number Placeholder 6"/>
          <p:cNvSpPr>
            <a:spLocks noGrp="1"/>
          </p:cNvSpPr>
          <p:nvPr>
            <p:ph type="sldNum" sz="quarter" idx="12"/>
          </p:nvPr>
        </p:nvSpPr>
        <p:spPr/>
        <p:txBody>
          <a:bodyPr/>
          <a:lstStyle>
            <a:lvl1pPr defTabSz="342265">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795168C3-2083-4FEB-A638-0502EE32FC75}"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2"/>
            <a:ext cx="3932237" cy="3811588"/>
          </a:xfrm>
        </p:spPr>
        <p:txBody>
          <a:bodyPr/>
          <a:lstStyle>
            <a:lvl1pPr marL="0" indent="0">
              <a:buNone/>
              <a:defRPr sz="1600"/>
            </a:lvl1pPr>
            <a:lvl2pPr marL="457200" indent="0">
              <a:buNone/>
              <a:defRPr sz="1500"/>
            </a:lvl2pPr>
            <a:lvl3pPr marL="914400" indent="0">
              <a:buNone/>
              <a:defRPr sz="1200"/>
            </a:lvl3pPr>
            <a:lvl4pPr marL="1371600" indent="0">
              <a:buNone/>
              <a:defRPr sz="1100"/>
            </a:lvl4pPr>
            <a:lvl5pPr marL="1828800" indent="0">
              <a:buNone/>
              <a:defRPr sz="1100"/>
            </a:lvl5pPr>
            <a:lvl6pPr marL="2286000" indent="0">
              <a:buNone/>
              <a:defRPr sz="1100"/>
            </a:lvl6pPr>
            <a:lvl7pPr marL="2743200" indent="0">
              <a:buNone/>
              <a:defRPr sz="1100"/>
            </a:lvl7pPr>
            <a:lvl8pPr marL="3200400" indent="0">
              <a:buNone/>
              <a:defRPr sz="1100"/>
            </a:lvl8pPr>
            <a:lvl9pPr marL="3657600" indent="0">
              <a:buNone/>
              <a:defRPr sz="11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lvl1pPr defTabSz="342265">
              <a:defRPr/>
            </a:lvl1pPr>
          </a:lstStyle>
          <a:p>
            <a:pPr marL="0" marR="0" lvl="0" indent="0" algn="l" defTabSz="342265" rtl="0" eaLnBrk="1" fontAlgn="auto" latinLnBrk="0" hangingPunct="1">
              <a:lnSpc>
                <a:spcPct val="100000"/>
              </a:lnSpc>
              <a:spcBef>
                <a:spcPts val="0"/>
              </a:spcBef>
              <a:spcAft>
                <a:spcPts val="0"/>
              </a:spcAft>
              <a:buClrTx/>
              <a:buSzTx/>
              <a:buFontTx/>
              <a:buNone/>
              <a:defRPr/>
            </a:pPr>
            <a:fld id="{41B2F1D3-38C4-4AE0-A89D-4529D9B4EF2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Footer Placeholder 5"/>
          <p:cNvSpPr>
            <a:spLocks noGrp="1"/>
          </p:cNvSpPr>
          <p:nvPr>
            <p:ph type="ftr" sz="quarter" idx="11"/>
          </p:nvPr>
        </p:nvSpPr>
        <p:spPr/>
        <p:txBody>
          <a:bodyPr/>
          <a:lstStyle>
            <a:lvl1pPr defTabSz="342265">
              <a:defRPr/>
            </a:lvl1pP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Slide Number Placeholder 6"/>
          <p:cNvSpPr>
            <a:spLocks noGrp="1"/>
          </p:cNvSpPr>
          <p:nvPr>
            <p:ph type="sldNum" sz="quarter" idx="12"/>
          </p:nvPr>
        </p:nvSpPr>
        <p:spPr/>
        <p:txBody>
          <a:bodyPr/>
          <a:lstStyle>
            <a:lvl1pPr defTabSz="342265">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795168C3-2083-4FEB-A638-0502EE32FC75}"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image" Target="../media/image8.jpeg"/><Relationship Id="rId2" Type="http://schemas.openxmlformats.org/officeDocument/2006/relationships/slideLayout" Target="../slideLayouts/slideLayout2.xml"/><Relationship Id="rId19" Type="http://schemas.openxmlformats.org/officeDocument/2006/relationships/image" Target="../media/image7.jpeg"/><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image" Target="../media/image10.jpeg"/><Relationship Id="rId3" Type="http://schemas.openxmlformats.org/officeDocument/2006/relationships/image" Target="../media/image9.jpeg"/><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34" tIns="45718" rIns="91434" bIns="45718"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4"/>
            <a:ext cx="10515600" cy="4351339"/>
          </a:xfrm>
          <a:prstGeom prst="rect">
            <a:avLst/>
          </a:prstGeom>
        </p:spPr>
        <p:txBody>
          <a:bodyPr vert="horz" lIns="91434" tIns="45718" rIns="91434" bIns="45718"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34" tIns="45718" rIns="91434" bIns="45718" rtlCol="0" anchor="ctr"/>
          <a:lstStyle>
            <a:lvl1pPr algn="l" defTabSz="342265">
              <a:defRPr sz="1200">
                <a:solidFill>
                  <a:schemeClr val="tx1">
                    <a:tint val="75000"/>
                  </a:schemeClr>
                </a:solidFill>
              </a:defRPr>
            </a:lvl1pPr>
          </a:lstStyle>
          <a:p>
            <a:pPr marL="0" marR="0" lvl="0" indent="0" algn="l" defTabSz="342265" rtl="0" eaLnBrk="1" fontAlgn="auto" latinLnBrk="0" hangingPunct="1">
              <a:lnSpc>
                <a:spcPct val="100000"/>
              </a:lnSpc>
              <a:spcBef>
                <a:spcPts val="0"/>
              </a:spcBef>
              <a:spcAft>
                <a:spcPts val="0"/>
              </a:spcAft>
              <a:buClrTx/>
              <a:buSzTx/>
              <a:buFontTx/>
              <a:buNone/>
              <a:defRPr/>
            </a:pPr>
            <a:fld id="{F88AEB88-3703-4B48-BEC8-6569C4B4705C}"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34" tIns="45718" rIns="91434" bIns="45718" rtlCol="0" anchor="ctr"/>
          <a:lstStyle>
            <a:lvl1pPr algn="ctr" defTabSz="342265">
              <a:defRPr sz="1200">
                <a:solidFill>
                  <a:schemeClr val="tx1">
                    <a:tint val="75000"/>
                  </a:schemeClr>
                </a:solidFill>
              </a:defRPr>
            </a:lvl1pP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34" tIns="45718" rIns="91434" bIns="45718" rtlCol="0" anchor="ctr"/>
          <a:lstStyle>
            <a:lvl1pPr algn="r" defTabSz="342265">
              <a:defRPr sz="1200">
                <a:solidFill>
                  <a:schemeClr val="tx1">
                    <a:tint val="75000"/>
                  </a:schemeClr>
                </a:solidFill>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B698D474-0744-4FB7-A607-FCA8232293E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矩形 6"/>
          <p:cNvSpPr/>
          <p:nvPr userDrawn="1"/>
        </p:nvSpPr>
        <p:spPr>
          <a:xfrm>
            <a:off x="-2369" y="9"/>
            <a:ext cx="4771209"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Calibri" panose="020F0502020204030204"/>
              <a:ea typeface="等线" panose="02010600030101010101" charset="-122"/>
              <a:cs typeface="+mn-cs"/>
            </a:endParaRPr>
          </a:p>
        </p:txBody>
      </p:sp>
      <p:sp>
        <p:nvSpPr>
          <p:cNvPr id="8" name="矩形 7"/>
          <p:cNvSpPr/>
          <p:nvPr userDrawn="1"/>
        </p:nvSpPr>
        <p:spPr>
          <a:xfrm>
            <a:off x="7327289" y="9"/>
            <a:ext cx="2403611"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Calibri" panose="020F0502020204030204"/>
              <a:ea typeface="等线" panose="02010600030101010101" charset="-122"/>
              <a:cs typeface="+mn-cs"/>
            </a:endParaRPr>
          </a:p>
        </p:txBody>
      </p:sp>
      <p:sp>
        <p:nvSpPr>
          <p:cNvPr id="9" name="矩形 8"/>
          <p:cNvSpPr/>
          <p:nvPr userDrawn="1"/>
        </p:nvSpPr>
        <p:spPr>
          <a:xfrm>
            <a:off x="-2368" y="6669229"/>
            <a:ext cx="2354111"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Calibri" panose="020F0502020204030204"/>
              <a:ea typeface="等线" panose="02010600030101010101" charset="-122"/>
              <a:cs typeface="+mn-cs"/>
            </a:endParaRPr>
          </a:p>
        </p:txBody>
      </p:sp>
      <p:sp>
        <p:nvSpPr>
          <p:cNvPr id="10" name="矩形 9"/>
          <p:cNvSpPr/>
          <p:nvPr userDrawn="1"/>
        </p:nvSpPr>
        <p:spPr>
          <a:xfrm>
            <a:off x="4918919" y="6669229"/>
            <a:ext cx="2354111"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Calibri" panose="020F0502020204030204"/>
              <a:ea typeface="等线" panose="02010600030101010101" charset="-122"/>
              <a:cs typeface="+mn-cs"/>
            </a:endParaRPr>
          </a:p>
        </p:txBody>
      </p:sp>
      <p:sp>
        <p:nvSpPr>
          <p:cNvPr id="11" name="矩形 10"/>
          <p:cNvSpPr/>
          <p:nvPr userDrawn="1"/>
        </p:nvSpPr>
        <p:spPr>
          <a:xfrm>
            <a:off x="9831125" y="6669229"/>
            <a:ext cx="2363255"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Calibri" panose="020F0502020204030204"/>
              <a:ea typeface="等线" panose="02010600030101010101" charset="-122"/>
              <a:cs typeface="+mn-cs"/>
            </a:endParaRPr>
          </a:p>
        </p:txBody>
      </p:sp>
      <p:sp>
        <p:nvSpPr>
          <p:cNvPr id="12" name="矩形 11"/>
          <p:cNvSpPr/>
          <p:nvPr userDrawn="1"/>
        </p:nvSpPr>
        <p:spPr>
          <a:xfrm>
            <a:off x="2442565" y="6669229"/>
            <a:ext cx="2357659" cy="1887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Calibri" panose="020F0502020204030204"/>
              <a:ea typeface="等线" panose="02010600030101010101" charset="-122"/>
              <a:cs typeface="+mn-cs"/>
            </a:endParaRPr>
          </a:p>
        </p:txBody>
      </p:sp>
      <p:sp>
        <p:nvSpPr>
          <p:cNvPr id="13" name="矩形 12"/>
          <p:cNvSpPr/>
          <p:nvPr userDrawn="1"/>
        </p:nvSpPr>
        <p:spPr>
          <a:xfrm>
            <a:off x="7373241" y="6669229"/>
            <a:ext cx="2357659" cy="1887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Calibri" panose="020F0502020204030204"/>
              <a:ea typeface="等线" panose="02010600030101010101" charset="-122"/>
              <a:cs typeface="+mn-cs"/>
            </a:endParaRPr>
          </a:p>
        </p:txBody>
      </p:sp>
      <p:pic>
        <p:nvPicPr>
          <p:cNvPr id="15" name="图片 14"/>
          <p:cNvPicPr>
            <a:picLocks noChangeAspect="1"/>
          </p:cNvPicPr>
          <p:nvPr userDrawn="1"/>
        </p:nvPicPr>
        <p:blipFill rotWithShape="1">
          <a:blip r:embed="rId19" cstate="print">
            <a:extLst>
              <a:ext uri="{28A0092B-C50C-407E-A947-70E740481C1C}">
                <a14:useLocalDpi xmlns:a14="http://schemas.microsoft.com/office/drawing/2010/main" val="0"/>
              </a:ext>
            </a:extLst>
          </a:blip>
          <a:srcRect/>
          <a:stretch>
            <a:fillRect/>
          </a:stretch>
        </p:blipFill>
        <p:spPr>
          <a:xfrm>
            <a:off x="4865277" y="9"/>
            <a:ext cx="2354111" cy="1052835"/>
          </a:xfrm>
          <a:prstGeom prst="rect">
            <a:avLst/>
          </a:prstGeom>
        </p:spPr>
      </p:pic>
      <p:pic>
        <p:nvPicPr>
          <p:cNvPr id="17" name="图片 16"/>
          <p:cNvPicPr>
            <a:picLocks noChangeAspect="1"/>
          </p:cNvPicPr>
          <p:nvPr userDrawn="1"/>
        </p:nvPicPr>
        <p:blipFill rotWithShape="1">
          <a:blip r:embed="rId20" cstate="print">
            <a:extLst>
              <a:ext uri="{28A0092B-C50C-407E-A947-70E740481C1C}">
                <a14:useLocalDpi xmlns:a14="http://schemas.microsoft.com/office/drawing/2010/main" val="0"/>
              </a:ext>
            </a:extLst>
          </a:blip>
          <a:srcRect t="23035" b="9881"/>
          <a:stretch>
            <a:fillRect/>
          </a:stretch>
        </p:blipFill>
        <p:spPr>
          <a:xfrm>
            <a:off x="9837893" y="3"/>
            <a:ext cx="2354111" cy="105283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34" tIns="45718" rIns="91434" bIns="45718"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4"/>
            <a:ext cx="10515600" cy="4351339"/>
          </a:xfrm>
          <a:prstGeom prst="rect">
            <a:avLst/>
          </a:prstGeom>
        </p:spPr>
        <p:txBody>
          <a:bodyPr vert="horz" lIns="91434" tIns="45718" rIns="91434" bIns="45718"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34" tIns="45718" rIns="91434" bIns="45718" rtlCol="0" anchor="ctr"/>
          <a:lstStyle>
            <a:lvl1pPr algn="l" defTabSz="342265">
              <a:defRPr sz="1200">
                <a:solidFill>
                  <a:schemeClr val="tx1">
                    <a:tint val="75000"/>
                  </a:schemeClr>
                </a:solidFill>
              </a:defRPr>
            </a:lvl1pPr>
          </a:lstStyle>
          <a:p>
            <a:pPr marL="0" marR="0" lvl="0" indent="0" algn="l" defTabSz="342265" rtl="0" eaLnBrk="1" fontAlgn="auto" latinLnBrk="0" hangingPunct="1">
              <a:lnSpc>
                <a:spcPct val="100000"/>
              </a:lnSpc>
              <a:spcBef>
                <a:spcPts val="0"/>
              </a:spcBef>
              <a:spcAft>
                <a:spcPts val="0"/>
              </a:spcAft>
              <a:buClrTx/>
              <a:buSzTx/>
              <a:buFontTx/>
              <a:buNone/>
            </a:pPr>
            <a:fld id="{F88AEB88-3703-4B48-BEC8-6569C4B4705C}"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34" tIns="45718" rIns="91434" bIns="45718" rtlCol="0" anchor="ctr"/>
          <a:lstStyle>
            <a:lvl1pPr algn="ctr" defTabSz="342265">
              <a:defRPr sz="1200">
                <a:solidFill>
                  <a:schemeClr val="tx1">
                    <a:tint val="75000"/>
                  </a:schemeClr>
                </a:solidFill>
              </a:defRPr>
            </a:lvl1pPr>
          </a:lstStyle>
          <a:p>
            <a:pPr marL="0" marR="0" lvl="0" indent="0" algn="ctr" defTabSz="342265" rtl="0" eaLnBrk="1" fontAlgn="auto" latinLnBrk="0" hangingPunct="1">
              <a:lnSpc>
                <a:spcPct val="100000"/>
              </a:lnSpc>
              <a:spcBef>
                <a:spcPts val="0"/>
              </a:spcBef>
              <a:spcAft>
                <a:spcPts val="0"/>
              </a:spcAft>
              <a:buClrTx/>
              <a:buSzTx/>
              <a:buFontTx/>
              <a:buNone/>
            </a:pPr>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34" tIns="45718" rIns="91434" bIns="45718" rtlCol="0" anchor="ctr"/>
          <a:lstStyle>
            <a:lvl1pPr algn="r" defTabSz="342265">
              <a:defRPr sz="1200">
                <a:solidFill>
                  <a:schemeClr val="tx1">
                    <a:tint val="75000"/>
                  </a:schemeClr>
                </a:solidFill>
              </a:defRPr>
            </a:lvl1pPr>
          </a:lstStyle>
          <a:p>
            <a:pPr marL="0" marR="0" lvl="0" indent="0" algn="r" defTabSz="342265" rtl="0" eaLnBrk="1" fontAlgn="auto" latinLnBrk="0" hangingPunct="1">
              <a:lnSpc>
                <a:spcPct val="100000"/>
              </a:lnSpc>
              <a:spcBef>
                <a:spcPts val="0"/>
              </a:spcBef>
              <a:spcAft>
                <a:spcPts val="0"/>
              </a:spcAft>
              <a:buClrTx/>
              <a:buSzTx/>
              <a:buFontTx/>
              <a:buNone/>
            </a:pPr>
            <a:fld id="{B698D474-0744-4FB7-A607-FCA8232293E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矩形 6"/>
          <p:cNvSpPr/>
          <p:nvPr userDrawn="1"/>
        </p:nvSpPr>
        <p:spPr>
          <a:xfrm>
            <a:off x="-2369" y="9"/>
            <a:ext cx="4771209"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pPr>
            <a:endParaRPr kumimoji="0" lang="zh-CN" altLang="en-US" sz="1300" b="0" i="0" u="none" strike="noStrike" kern="1200" cap="none" spc="0" normalizeH="0" baseline="0" noProof="0" dirty="0">
              <a:ln>
                <a:noFill/>
              </a:ln>
              <a:solidFill>
                <a:prstClr val="white"/>
              </a:solidFill>
              <a:effectLst/>
              <a:uLnTx/>
              <a:uFillTx/>
              <a:latin typeface="Calibri" panose="020F0502020204030204"/>
              <a:ea typeface="等线" panose="02010600030101010101" charset="-122"/>
              <a:cs typeface="+mn-cs"/>
            </a:endParaRPr>
          </a:p>
        </p:txBody>
      </p:sp>
      <p:sp>
        <p:nvSpPr>
          <p:cNvPr id="8" name="矩形 7"/>
          <p:cNvSpPr/>
          <p:nvPr userDrawn="1"/>
        </p:nvSpPr>
        <p:spPr>
          <a:xfrm>
            <a:off x="7327289" y="9"/>
            <a:ext cx="2403611"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pPr>
            <a:endParaRPr kumimoji="0" lang="zh-CN" altLang="en-US" sz="1300" b="0" i="0" u="none" strike="noStrike" kern="1200" cap="none" spc="0" normalizeH="0" baseline="0" noProof="0" dirty="0">
              <a:ln>
                <a:noFill/>
              </a:ln>
              <a:solidFill>
                <a:prstClr val="white"/>
              </a:solidFill>
              <a:effectLst/>
              <a:uLnTx/>
              <a:uFillTx/>
              <a:latin typeface="Calibri" panose="020F0502020204030204"/>
              <a:ea typeface="等线" panose="02010600030101010101" charset="-122"/>
              <a:cs typeface="+mn-cs"/>
            </a:endParaRPr>
          </a:p>
        </p:txBody>
      </p:sp>
      <p:sp>
        <p:nvSpPr>
          <p:cNvPr id="9" name="矩形 8"/>
          <p:cNvSpPr/>
          <p:nvPr userDrawn="1"/>
        </p:nvSpPr>
        <p:spPr>
          <a:xfrm>
            <a:off x="-2368" y="6669229"/>
            <a:ext cx="2354111"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pPr>
            <a:endParaRPr kumimoji="0" lang="zh-CN" altLang="en-US" sz="1300" b="0" i="0" u="none" strike="noStrike" kern="1200" cap="none" spc="0" normalizeH="0" baseline="0" noProof="0" dirty="0">
              <a:ln>
                <a:noFill/>
              </a:ln>
              <a:solidFill>
                <a:prstClr val="white"/>
              </a:solidFill>
              <a:effectLst/>
              <a:uLnTx/>
              <a:uFillTx/>
              <a:latin typeface="Calibri" panose="020F0502020204030204"/>
              <a:ea typeface="等线" panose="02010600030101010101" charset="-122"/>
              <a:cs typeface="+mn-cs"/>
            </a:endParaRPr>
          </a:p>
        </p:txBody>
      </p:sp>
      <p:sp>
        <p:nvSpPr>
          <p:cNvPr id="10" name="矩形 9"/>
          <p:cNvSpPr/>
          <p:nvPr userDrawn="1"/>
        </p:nvSpPr>
        <p:spPr>
          <a:xfrm>
            <a:off x="4918919" y="6669229"/>
            <a:ext cx="2354111"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pPr>
            <a:endParaRPr kumimoji="0" lang="zh-CN" altLang="en-US" sz="1300" b="0" i="0" u="none" strike="noStrike" kern="1200" cap="none" spc="0" normalizeH="0" baseline="0" noProof="0" dirty="0">
              <a:ln>
                <a:noFill/>
              </a:ln>
              <a:solidFill>
                <a:prstClr val="white"/>
              </a:solidFill>
              <a:effectLst/>
              <a:uLnTx/>
              <a:uFillTx/>
              <a:latin typeface="Calibri" panose="020F0502020204030204"/>
              <a:ea typeface="等线" panose="02010600030101010101" charset="-122"/>
              <a:cs typeface="+mn-cs"/>
            </a:endParaRPr>
          </a:p>
        </p:txBody>
      </p:sp>
      <p:sp>
        <p:nvSpPr>
          <p:cNvPr id="11" name="矩形 10"/>
          <p:cNvSpPr/>
          <p:nvPr userDrawn="1"/>
        </p:nvSpPr>
        <p:spPr>
          <a:xfrm>
            <a:off x="9831125" y="6669229"/>
            <a:ext cx="2363255"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pPr>
            <a:endParaRPr kumimoji="0" lang="zh-CN" altLang="en-US" sz="1300" b="0" i="0" u="none" strike="noStrike" kern="1200" cap="none" spc="0" normalizeH="0" baseline="0" noProof="0" dirty="0">
              <a:ln>
                <a:noFill/>
              </a:ln>
              <a:solidFill>
                <a:prstClr val="white"/>
              </a:solidFill>
              <a:effectLst/>
              <a:uLnTx/>
              <a:uFillTx/>
              <a:latin typeface="Calibri" panose="020F0502020204030204"/>
              <a:ea typeface="等线" panose="02010600030101010101" charset="-122"/>
              <a:cs typeface="+mn-cs"/>
            </a:endParaRPr>
          </a:p>
        </p:txBody>
      </p:sp>
      <p:sp>
        <p:nvSpPr>
          <p:cNvPr id="12" name="矩形 11"/>
          <p:cNvSpPr/>
          <p:nvPr userDrawn="1"/>
        </p:nvSpPr>
        <p:spPr>
          <a:xfrm>
            <a:off x="2442565" y="6669229"/>
            <a:ext cx="2357659" cy="1887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pPr>
            <a:endParaRPr kumimoji="0" lang="zh-CN" altLang="en-US" sz="1300" b="0" i="0" u="none" strike="noStrike" kern="1200" cap="none" spc="0" normalizeH="0" baseline="0" noProof="0" dirty="0">
              <a:ln>
                <a:noFill/>
              </a:ln>
              <a:solidFill>
                <a:prstClr val="white"/>
              </a:solidFill>
              <a:effectLst/>
              <a:uLnTx/>
              <a:uFillTx/>
              <a:latin typeface="Calibri" panose="020F0502020204030204"/>
              <a:ea typeface="等线" panose="02010600030101010101" charset="-122"/>
              <a:cs typeface="+mn-cs"/>
            </a:endParaRPr>
          </a:p>
        </p:txBody>
      </p:sp>
      <p:sp>
        <p:nvSpPr>
          <p:cNvPr id="13" name="矩形 12"/>
          <p:cNvSpPr/>
          <p:nvPr userDrawn="1"/>
        </p:nvSpPr>
        <p:spPr>
          <a:xfrm>
            <a:off x="7373241" y="6669229"/>
            <a:ext cx="2357659" cy="1887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pPr>
            <a:endParaRPr kumimoji="0" lang="zh-CN" altLang="en-US" sz="1300" b="0" i="0" u="none" strike="noStrike" kern="1200" cap="none" spc="0" normalizeH="0" baseline="0" noProof="0" dirty="0">
              <a:ln>
                <a:noFill/>
              </a:ln>
              <a:solidFill>
                <a:prstClr val="white"/>
              </a:solidFill>
              <a:effectLst/>
              <a:uLnTx/>
              <a:uFillTx/>
              <a:latin typeface="Calibri" panose="020F0502020204030204"/>
              <a:ea typeface="等线" panose="02010600030101010101" charset="-122"/>
              <a:cs typeface="+mn-cs"/>
            </a:endParaRPr>
          </a:p>
        </p:txBody>
      </p:sp>
      <p:pic>
        <p:nvPicPr>
          <p:cNvPr id="15" name="图片 14"/>
          <p:cNvPicPr>
            <a:picLocks noChangeAspect="1"/>
          </p:cNvPicPr>
          <p:nvPr userDrawn="1"/>
        </p:nvPicPr>
        <p:blipFill rotWithShape="1">
          <a:blip r:embed="rId3"/>
          <a:srcRect/>
          <a:stretch>
            <a:fillRect/>
          </a:stretch>
        </p:blipFill>
        <p:spPr>
          <a:xfrm>
            <a:off x="4865277" y="9"/>
            <a:ext cx="2354111" cy="1052835"/>
          </a:xfrm>
          <a:prstGeom prst="rect">
            <a:avLst/>
          </a:prstGeom>
        </p:spPr>
      </p:pic>
      <p:pic>
        <p:nvPicPr>
          <p:cNvPr id="17" name="图片 16"/>
          <p:cNvPicPr>
            <a:picLocks noChangeAspect="1"/>
          </p:cNvPicPr>
          <p:nvPr userDrawn="1"/>
        </p:nvPicPr>
        <p:blipFill rotWithShape="1">
          <a:blip r:embed="rId4"/>
          <a:srcRect t="23035" b="9881"/>
          <a:stretch>
            <a:fillRect/>
          </a:stretch>
        </p:blipFill>
        <p:spPr>
          <a:xfrm>
            <a:off x="9837893" y="3"/>
            <a:ext cx="2354111" cy="1052836"/>
          </a:xfrm>
          <a:prstGeom prst="rect">
            <a:avLst/>
          </a:prstGeom>
        </p:spPr>
      </p:pic>
    </p:spTree>
  </p:cSld>
  <p:clrMap bg1="lt1" tx1="dk1" bg2="lt2" tx2="dk2" accent1="accent1" accent2="accent2" accent3="accent3" accent4="accent4" accent5="accent5" accent6="accent6" hlink="hlink" folHlink="folHlink"/>
  <p:sldLayoutIdLst>
    <p:sldLayoutId id="2147483668" r:id="rId1"/>
    <p:sldLayoutId id="2147483669" r:id="rId2"/>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11.png"/></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1.xml"/><Relationship Id="rId7" Type="http://schemas.openxmlformats.org/officeDocument/2006/relationships/image" Target="../media/image36.png"/><Relationship Id="rId6" Type="http://schemas.openxmlformats.org/officeDocument/2006/relationships/image" Target="../media/image35.png"/><Relationship Id="rId5" Type="http://schemas.openxmlformats.org/officeDocument/2006/relationships/tags" Target="../tags/tag3.xml"/><Relationship Id="rId4" Type="http://schemas.openxmlformats.org/officeDocument/2006/relationships/image" Target="../media/image28.png"/><Relationship Id="rId3"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image" Target="../media/image7.jpeg"/></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40.jpeg"/><Relationship Id="rId7" Type="http://schemas.openxmlformats.org/officeDocument/2006/relationships/image" Target="../media/image39.jpeg"/><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28.png"/><Relationship Id="rId3" Type="http://schemas.openxmlformats.org/officeDocument/2006/relationships/image" Target="../media/image13.png"/><Relationship Id="rId2" Type="http://schemas.openxmlformats.org/officeDocument/2006/relationships/image" Target="../media/image8.jpeg"/><Relationship Id="rId10" Type="http://schemas.openxmlformats.org/officeDocument/2006/relationships/notesSlide" Target="../notesSlides/notesSlide11.xml"/><Relationship Id="rId1" Type="http://schemas.openxmlformats.org/officeDocument/2006/relationships/image" Target="../media/image7.jpeg"/></Relationships>
</file>

<file path=ppt/slides/_rels/slide12.xml.rels><?xml version="1.0" encoding="UTF-8" standalone="yes"?>
<Relationships xmlns="http://schemas.openxmlformats.org/package/2006/relationships"><Relationship Id="rId9" Type="http://schemas.openxmlformats.org/officeDocument/2006/relationships/image" Target="../media/image45.jpeg"/><Relationship Id="rId8" Type="http://schemas.openxmlformats.org/officeDocument/2006/relationships/image" Target="../media/image44.jpeg"/><Relationship Id="rId7" Type="http://schemas.openxmlformats.org/officeDocument/2006/relationships/image" Target="../media/image43.jpeg"/><Relationship Id="rId6" Type="http://schemas.openxmlformats.org/officeDocument/2006/relationships/image" Target="../media/image42.jpeg"/><Relationship Id="rId5" Type="http://schemas.openxmlformats.org/officeDocument/2006/relationships/image" Target="../media/image28.png"/><Relationship Id="rId4" Type="http://schemas.openxmlformats.org/officeDocument/2006/relationships/image" Target="../media/image13.png"/><Relationship Id="rId3" Type="http://schemas.openxmlformats.org/officeDocument/2006/relationships/image" Target="../media/image8.jpeg"/><Relationship Id="rId2" Type="http://schemas.openxmlformats.org/officeDocument/2006/relationships/image" Target="../media/image7.jpeg"/><Relationship Id="rId11" Type="http://schemas.openxmlformats.org/officeDocument/2006/relationships/notesSlide" Target="../notesSlides/notesSlide12.xml"/><Relationship Id="rId10" Type="http://schemas.openxmlformats.org/officeDocument/2006/relationships/slideLayout" Target="../slideLayouts/slideLayout1.xml"/><Relationship Id="rId1" Type="http://schemas.openxmlformats.org/officeDocument/2006/relationships/image" Target="../media/image41.jpe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28.png"/><Relationship Id="rId3"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image" Target="../media/image7.jpeg"/></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28.png"/><Relationship Id="rId3"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image" Target="../media/image7.jpe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28.png"/><Relationship Id="rId3"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image" Target="../media/image7.jpe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28.png"/><Relationship Id="rId4" Type="http://schemas.openxmlformats.org/officeDocument/2006/relationships/image" Target="../media/image13.pn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51.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28.png"/><Relationship Id="rId4" Type="http://schemas.openxmlformats.org/officeDocument/2006/relationships/image" Target="../media/image13.pn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53.png"/></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58.png"/><Relationship Id="rId7" Type="http://schemas.openxmlformats.org/officeDocument/2006/relationships/image" Target="../media/image57.png"/><Relationship Id="rId6" Type="http://schemas.openxmlformats.org/officeDocument/2006/relationships/image" Target="../media/image28.png"/><Relationship Id="rId5" Type="http://schemas.openxmlformats.org/officeDocument/2006/relationships/image" Target="../media/image13.png"/><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56.png"/><Relationship Id="rId10" Type="http://schemas.openxmlformats.org/officeDocument/2006/relationships/notesSlide" Target="../notesSlides/notesSlide18.xml"/><Relationship Id="rId1" Type="http://schemas.openxmlformats.org/officeDocument/2006/relationships/image" Target="../media/image55.png"/></Relationships>
</file>

<file path=ppt/slides/_rels/slide19.xml.rels><?xml version="1.0" encoding="UTF-8" standalone="yes"?>
<Relationships xmlns="http://schemas.openxmlformats.org/package/2006/relationships"><Relationship Id="rId9" Type="http://schemas.openxmlformats.org/officeDocument/2006/relationships/notesSlide" Target="../notesSlides/notesSlide19.xml"/><Relationship Id="rId8" Type="http://schemas.openxmlformats.org/officeDocument/2006/relationships/slideLayout" Target="../slideLayouts/slideLayout1.xml"/><Relationship Id="rId7" Type="http://schemas.openxmlformats.org/officeDocument/2006/relationships/image" Target="../media/image61.png"/><Relationship Id="rId6" Type="http://schemas.openxmlformats.org/officeDocument/2006/relationships/image" Target="../media/image60.png"/><Relationship Id="rId5" Type="http://schemas.openxmlformats.org/officeDocument/2006/relationships/image" Target="../media/image28.png"/><Relationship Id="rId4" Type="http://schemas.openxmlformats.org/officeDocument/2006/relationships/image" Target="../media/image13.pn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59.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11.png"/></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13.pn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2.png"/></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13.pn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3.pn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7.xml"/><Relationship Id="rId4" Type="http://schemas.openxmlformats.org/officeDocument/2006/relationships/image" Target="../media/image64.png"/><Relationship Id="rId3" Type="http://schemas.openxmlformats.org/officeDocument/2006/relationships/image" Target="../media/image13.png"/><Relationship Id="rId2" Type="http://schemas.openxmlformats.org/officeDocument/2006/relationships/image" Target="../media/image28.png"/><Relationship Id="rId1" Type="http://schemas.openxmlformats.org/officeDocument/2006/relationships/image" Target="../media/image8.jpe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7.xml"/><Relationship Id="rId4" Type="http://schemas.openxmlformats.org/officeDocument/2006/relationships/image" Target="../media/image65.png"/><Relationship Id="rId3" Type="http://schemas.openxmlformats.org/officeDocument/2006/relationships/image" Target="../media/image13.png"/><Relationship Id="rId2" Type="http://schemas.openxmlformats.org/officeDocument/2006/relationships/image" Target="../media/image28.png"/><Relationship Id="rId1" Type="http://schemas.openxmlformats.org/officeDocument/2006/relationships/image" Target="../media/image8.jpeg"/></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4.xml"/><Relationship Id="rId7"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3" Type="http://schemas.openxmlformats.org/officeDocument/2006/relationships/image" Target="../media/image13.png"/><Relationship Id="rId2" Type="http://schemas.openxmlformats.org/officeDocument/2006/relationships/image" Target="../media/image28.png"/><Relationship Id="rId1" Type="http://schemas.openxmlformats.org/officeDocument/2006/relationships/image" Target="../media/image8.jpeg"/></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5.xml"/><Relationship Id="rId7"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3" Type="http://schemas.openxmlformats.org/officeDocument/2006/relationships/image" Target="../media/image13.png"/><Relationship Id="rId2" Type="http://schemas.openxmlformats.org/officeDocument/2006/relationships/image" Target="../media/image28.png"/><Relationship Id="rId1" Type="http://schemas.openxmlformats.org/officeDocument/2006/relationships/image" Target="../media/image8.jpeg"/></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26.xml"/><Relationship Id="rId6"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png"/><Relationship Id="rId3" Type="http://schemas.openxmlformats.org/officeDocument/2006/relationships/image" Target="../media/image13.png"/><Relationship Id="rId2" Type="http://schemas.openxmlformats.org/officeDocument/2006/relationships/image" Target="../media/image28.png"/><Relationship Id="rId1" Type="http://schemas.openxmlformats.org/officeDocument/2006/relationships/image" Target="../media/image8.jpe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7.xml"/><Relationship Id="rId3" Type="http://schemas.openxmlformats.org/officeDocument/2006/relationships/image" Target="../media/image13.png"/><Relationship Id="rId2" Type="http://schemas.openxmlformats.org/officeDocument/2006/relationships/image" Target="../media/image28.png"/><Relationship Id="rId1" Type="http://schemas.openxmlformats.org/officeDocument/2006/relationships/image" Target="../media/image8.jpe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7.xml"/><Relationship Id="rId3" Type="http://schemas.openxmlformats.org/officeDocument/2006/relationships/image" Target="../media/image13.png"/><Relationship Id="rId2" Type="http://schemas.openxmlformats.org/officeDocument/2006/relationships/image" Target="../media/image28.png"/><Relationship Id="rId1" Type="http://schemas.openxmlformats.org/officeDocument/2006/relationships/image" Target="../media/image8.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5.xml.rels><?xml version="1.0" encoding="UTF-8" standalone="yes"?>
<Relationships xmlns="http://schemas.openxmlformats.org/package/2006/relationships"><Relationship Id="rId9" Type="http://schemas.openxmlformats.org/officeDocument/2006/relationships/image" Target="../media/image21.png"/><Relationship Id="rId8" Type="http://schemas.openxmlformats.org/officeDocument/2006/relationships/image" Target="../media/image20.png"/><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7" Type="http://schemas.openxmlformats.org/officeDocument/2006/relationships/notesSlide" Target="../notesSlides/notesSlide5.xml"/><Relationship Id="rId16" Type="http://schemas.openxmlformats.org/officeDocument/2006/relationships/slideLayout" Target="../slideLayouts/slideLayout7.xml"/><Relationship Id="rId15" Type="http://schemas.openxmlformats.org/officeDocument/2006/relationships/image" Target="../media/image27.png"/><Relationship Id="rId14" Type="http://schemas.openxmlformats.org/officeDocument/2006/relationships/image" Target="../media/image26.png"/><Relationship Id="rId13" Type="http://schemas.openxmlformats.org/officeDocument/2006/relationships/image" Target="../media/image25.png"/><Relationship Id="rId12" Type="http://schemas.openxmlformats.org/officeDocument/2006/relationships/image" Target="../media/image24.png"/><Relationship Id="rId11" Type="http://schemas.openxmlformats.org/officeDocument/2006/relationships/image" Target="../media/image23.png"/><Relationship Id="rId10" Type="http://schemas.openxmlformats.org/officeDocument/2006/relationships/image" Target="../media/image22.png"/><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image" Target="../media/image28.png"/><Relationship Id="rId3"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image" Target="../media/image7.jpeg"/></Relationships>
</file>

<file path=ppt/slides/_rels/slide7.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1.xml"/><Relationship Id="rId7" Type="http://schemas.openxmlformats.org/officeDocument/2006/relationships/image" Target="../media/image31.svg"/><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image" Target="../media/image7.jpe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19.xml"/><Relationship Id="rId6" Type="http://schemas.openxmlformats.org/officeDocument/2006/relationships/tags" Target="../tags/tag1.xml"/><Relationship Id="rId5" Type="http://schemas.openxmlformats.org/officeDocument/2006/relationships/image" Target="../media/image29.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10.jpeg"/><Relationship Id="rId1" Type="http://schemas.openxmlformats.org/officeDocument/2006/relationships/image" Target="../media/image9.jpe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tags" Target="../tags/tag2.xml"/><Relationship Id="rId4" Type="http://schemas.openxmlformats.org/officeDocument/2006/relationships/image" Target="../media/image28.png"/><Relationship Id="rId3"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18166" y="86375"/>
            <a:ext cx="906575" cy="895060"/>
          </a:xfrm>
          <a:prstGeom prst="rect">
            <a:avLst/>
          </a:prstGeom>
        </p:spPr>
      </p:pic>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33549" y="82363"/>
            <a:ext cx="2028825" cy="918623"/>
          </a:xfrm>
          <a:prstGeom prst="rect">
            <a:avLst/>
          </a:prstGeom>
        </p:spPr>
      </p:pic>
      <p:sp>
        <p:nvSpPr>
          <p:cNvPr id="2" name="文本框 1"/>
          <p:cNvSpPr txBox="1"/>
          <p:nvPr/>
        </p:nvSpPr>
        <p:spPr>
          <a:xfrm>
            <a:off x="582706" y="2102662"/>
            <a:ext cx="10936941" cy="1753235"/>
          </a:xfrm>
          <a:prstGeom prst="rect">
            <a:avLst/>
          </a:prstGeom>
          <a:noFill/>
        </p:spPr>
        <p:txBody>
          <a:bodyPr wrap="square" rtlCol="0">
            <a:spAutoFit/>
          </a:bodyPr>
          <a:lstStyle/>
          <a:p>
            <a:pPr algn="ctr"/>
            <a:r>
              <a:rPr lang="zh-CN" altLang="zh-CN" sz="5400" b="1" spc="300" dirty="0">
                <a:solidFill>
                  <a:srgbClr val="01518E"/>
                </a:solidFill>
                <a:latin typeface="微软雅黑" panose="020B0503020204020204" pitchFamily="34" charset="-122"/>
                <a:ea typeface="微软雅黑" panose="020B0503020204020204" pitchFamily="34" charset="-122"/>
              </a:rPr>
              <a:t>石窟寺岩体稳定性预测评估系统</a:t>
            </a:r>
            <a:r>
              <a:rPr lang="zh-CN" altLang="en-US" sz="5400" b="1" spc="300" dirty="0">
                <a:solidFill>
                  <a:srgbClr val="01518E"/>
                </a:solidFill>
                <a:latin typeface="微软雅黑" panose="020B0503020204020204" pitchFamily="34" charset="-122"/>
                <a:ea typeface="微软雅黑" panose="020B0503020204020204" pitchFamily="34" charset="-122"/>
              </a:rPr>
              <a:t>进展汇报</a:t>
            </a:r>
            <a:endParaRPr lang="zh-CN" altLang="en-US" sz="5400" b="1" spc="300" dirty="0">
              <a:solidFill>
                <a:srgbClr val="01518E"/>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506832" y="3855904"/>
            <a:ext cx="8939719" cy="2584450"/>
          </a:xfrm>
          <a:prstGeom prst="rect">
            <a:avLst/>
          </a:prstGeom>
          <a:noFill/>
        </p:spPr>
        <p:txBody>
          <a:bodyPr wrap="square" rtlCol="0">
            <a:spAutoFit/>
          </a:bodyPr>
          <a:lstStyle/>
          <a:p>
            <a:pPr lvl="0" algn="ctr" defTabSz="913765">
              <a:lnSpc>
                <a:spcPct val="150000"/>
              </a:lnSpc>
              <a:defRPr/>
            </a:pPr>
            <a:r>
              <a:rPr lang="en-US" altLang="zh-CN" sz="3200" b="1" dirty="0">
                <a:solidFill>
                  <a:srgbClr val="01518E"/>
                </a:solidFill>
                <a:latin typeface="微软雅黑" panose="020B0503020204020204" pitchFamily="34" charset="-122"/>
                <a:ea typeface="微软雅黑" panose="020B0503020204020204" pitchFamily="34" charset="-122"/>
              </a:rPr>
              <a:t>2022</a:t>
            </a:r>
            <a:r>
              <a:rPr lang="zh-CN" altLang="en-US" sz="3200" b="1" dirty="0">
                <a:solidFill>
                  <a:srgbClr val="01518E"/>
                </a:solidFill>
                <a:latin typeface="微软雅黑" panose="020B0503020204020204" pitchFamily="34" charset="-122"/>
                <a:ea typeface="微软雅黑" panose="020B0503020204020204" pitchFamily="34" charset="-122"/>
              </a:rPr>
              <a:t>年</a:t>
            </a:r>
            <a:r>
              <a:rPr lang="en-US" altLang="zh-CN" sz="3200" b="1" dirty="0">
                <a:solidFill>
                  <a:srgbClr val="01518E"/>
                </a:solidFill>
                <a:latin typeface="微软雅黑" panose="020B0503020204020204" pitchFamily="34" charset="-122"/>
                <a:ea typeface="微软雅黑" panose="020B0503020204020204" pitchFamily="34" charset="-122"/>
              </a:rPr>
              <a:t>5</a:t>
            </a:r>
            <a:r>
              <a:rPr lang="zh-CN" altLang="en-US" sz="3200" b="1" dirty="0">
                <a:solidFill>
                  <a:srgbClr val="01518E"/>
                </a:solidFill>
                <a:latin typeface="微软雅黑" panose="020B0503020204020204" pitchFamily="34" charset="-122"/>
                <a:ea typeface="微软雅黑" panose="020B0503020204020204" pitchFamily="34" charset="-122"/>
              </a:rPr>
              <a:t>月</a:t>
            </a:r>
            <a:r>
              <a:rPr lang="en-US" altLang="zh-CN" sz="3200" b="1" dirty="0">
                <a:solidFill>
                  <a:srgbClr val="01518E"/>
                </a:solidFill>
                <a:latin typeface="微软雅黑" panose="020B0503020204020204" pitchFamily="34" charset="-122"/>
                <a:ea typeface="微软雅黑" panose="020B0503020204020204" pitchFamily="34" charset="-122"/>
              </a:rPr>
              <a:t>10</a:t>
            </a:r>
            <a:r>
              <a:rPr lang="zh-CN" altLang="en-US" sz="3200" b="1" dirty="0">
                <a:solidFill>
                  <a:srgbClr val="01518E"/>
                </a:solidFill>
                <a:latin typeface="微软雅黑" panose="020B0503020204020204" pitchFamily="34" charset="-122"/>
                <a:ea typeface="微软雅黑" panose="020B0503020204020204" pitchFamily="34" charset="-122"/>
              </a:rPr>
              <a:t>日</a:t>
            </a:r>
            <a:endParaRPr lang="zh-CN" altLang="en-US" sz="3200" b="1" dirty="0">
              <a:solidFill>
                <a:srgbClr val="01518E"/>
              </a:solidFill>
              <a:latin typeface="微软雅黑" panose="020B0503020204020204" pitchFamily="34" charset="-122"/>
              <a:ea typeface="微软雅黑" panose="020B0503020204020204" pitchFamily="34" charset="-122"/>
            </a:endParaRPr>
          </a:p>
          <a:p>
            <a:pPr lvl="0" algn="ctr" defTabSz="913765">
              <a:lnSpc>
                <a:spcPct val="150000"/>
              </a:lnSpc>
              <a:defRPr/>
            </a:pPr>
            <a:r>
              <a:rPr lang="zh-CN" altLang="en-US" sz="3200" b="1" dirty="0">
                <a:solidFill>
                  <a:srgbClr val="01518E"/>
                </a:solidFill>
                <a:latin typeface="微软雅黑" panose="020B0503020204020204" pitchFamily="34" charset="-122"/>
                <a:ea typeface="微软雅黑" panose="020B0503020204020204" pitchFamily="34" charset="-122"/>
              </a:rPr>
              <a:t>王征</a:t>
            </a:r>
            <a:r>
              <a:rPr lang="en-US" altLang="zh-CN" sz="3200" b="1" dirty="0">
                <a:solidFill>
                  <a:srgbClr val="01518E"/>
                </a:solidFill>
                <a:latin typeface="微软雅黑" panose="020B0503020204020204" pitchFamily="34" charset="-122"/>
                <a:ea typeface="微软雅黑" panose="020B0503020204020204" pitchFamily="34" charset="-122"/>
              </a:rPr>
              <a:t> </a:t>
            </a:r>
            <a:r>
              <a:rPr lang="zh-CN" altLang="en-US" sz="3200" b="1" dirty="0">
                <a:solidFill>
                  <a:srgbClr val="01518E"/>
                </a:solidFill>
                <a:latin typeface="微软雅黑" panose="020B0503020204020204" pitchFamily="34" charset="-122"/>
                <a:ea typeface="微软雅黑" panose="020B0503020204020204" pitchFamily="34" charset="-122"/>
              </a:rPr>
              <a:t>教授</a:t>
            </a:r>
            <a:endParaRPr lang="zh-CN" altLang="en-US" sz="3200" b="1" dirty="0">
              <a:solidFill>
                <a:srgbClr val="01518E"/>
              </a:solidFill>
              <a:latin typeface="微软雅黑" panose="020B0503020204020204" pitchFamily="34" charset="-122"/>
              <a:ea typeface="微软雅黑" panose="020B0503020204020204" pitchFamily="34" charset="-122"/>
            </a:endParaRPr>
          </a:p>
          <a:p>
            <a:pPr lvl="0" algn="ctr" defTabSz="913765">
              <a:lnSpc>
                <a:spcPct val="150000"/>
              </a:lnSpc>
              <a:defRPr/>
            </a:pPr>
            <a:r>
              <a:rPr lang="zh-CN" altLang="en-US" sz="3200" b="1" dirty="0">
                <a:solidFill>
                  <a:srgbClr val="01518E"/>
                </a:solidFill>
                <a:latin typeface="微软雅黑" panose="020B0503020204020204" pitchFamily="34" charset="-122"/>
                <a:ea typeface="微软雅黑" panose="020B0503020204020204" pitchFamily="34" charset="-122"/>
              </a:rPr>
              <a:t>天津大学智能与计算学部</a:t>
            </a:r>
            <a:endParaRPr lang="zh-CN" altLang="en-US" sz="3200" b="1" dirty="0">
              <a:solidFill>
                <a:srgbClr val="01518E"/>
              </a:solidFill>
              <a:latin typeface="微软雅黑" panose="020B0503020204020204" pitchFamily="34" charset="-122"/>
              <a:ea typeface="微软雅黑" panose="020B0503020204020204" pitchFamily="34" charset="-122"/>
            </a:endParaRPr>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368" y="6669229"/>
            <a:ext cx="2354111"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4918919" y="6669229"/>
            <a:ext cx="2354111"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p:nvSpPr>
        <p:spPr>
          <a:xfrm>
            <a:off x="9831125" y="6669229"/>
            <a:ext cx="2363255"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p:nvSpPr>
        <p:spPr>
          <a:xfrm>
            <a:off x="2442565" y="6669229"/>
            <a:ext cx="2357659" cy="1887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p:nvSpPr>
        <p:spPr>
          <a:xfrm>
            <a:off x="7373241" y="6669229"/>
            <a:ext cx="2357659" cy="1887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矩形 14"/>
          <p:cNvSpPr/>
          <p:nvPr/>
        </p:nvSpPr>
        <p:spPr>
          <a:xfrm>
            <a:off x="-1945" y="0"/>
            <a:ext cx="4771209"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r>
              <a:rPr lang="zh-CN" altLang="en-US" sz="3600" b="1" spc="-100" noProof="0" dirty="0">
                <a:solidFill>
                  <a:prstClr val="white"/>
                </a:solidFill>
                <a:latin typeface="微软雅黑" panose="020B0503020204020204" pitchFamily="34" charset="-122"/>
                <a:ea typeface="微软雅黑" panose="020B0503020204020204" pitchFamily="34" charset="-122"/>
              </a:rPr>
              <a:t>研究进展</a:t>
            </a:r>
            <a:endParaRPr kumimoji="0" lang="zh-CN" altLang="en-US" sz="36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6" name="图片 15"/>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a:off x="4860685" y="0"/>
            <a:ext cx="2354111" cy="1052835"/>
          </a:xfrm>
          <a:prstGeom prst="rect">
            <a:avLst/>
          </a:prstGeom>
        </p:spPr>
      </p:pic>
      <p:pic>
        <p:nvPicPr>
          <p:cNvPr id="17" name="图片 16"/>
          <p:cNvPicPr>
            <a:picLocks noChangeAspect="1"/>
          </p:cNvPicPr>
          <p:nvPr/>
        </p:nvPicPr>
        <p:blipFill rotWithShape="1">
          <a:blip r:embed="rId2" cstate="print">
            <a:extLst>
              <a:ext uri="{28A0092B-C50C-407E-A947-70E740481C1C}">
                <a14:useLocalDpi xmlns:a14="http://schemas.microsoft.com/office/drawing/2010/main" val="0"/>
              </a:ext>
            </a:extLst>
          </a:blip>
          <a:srcRect t="23035" b="9881"/>
          <a:stretch>
            <a:fillRect/>
          </a:stretch>
        </p:blipFill>
        <p:spPr>
          <a:xfrm>
            <a:off x="9837893" y="3"/>
            <a:ext cx="2354111" cy="1052836"/>
          </a:xfrm>
          <a:prstGeom prst="rect">
            <a:avLst/>
          </a:prstGeom>
        </p:spPr>
      </p:pic>
      <p:sp>
        <p:nvSpPr>
          <p:cNvPr id="18" name="矩形 17"/>
          <p:cNvSpPr/>
          <p:nvPr/>
        </p:nvSpPr>
        <p:spPr>
          <a:xfrm>
            <a:off x="7324271" y="0"/>
            <a:ext cx="2403611"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40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01" y="176485"/>
            <a:ext cx="808653" cy="720399"/>
          </a:xfrm>
          <a:prstGeom prst="rect">
            <a:avLst/>
          </a:prstGeom>
        </p:spPr>
      </p:pic>
      <p:pic>
        <p:nvPicPr>
          <p:cNvPr id="20" name="图片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31911" y="106156"/>
            <a:ext cx="982617" cy="861056"/>
          </a:xfrm>
          <a:prstGeom prst="rect">
            <a:avLst/>
          </a:prstGeom>
        </p:spPr>
      </p:pic>
      <p:graphicFrame>
        <p:nvGraphicFramePr>
          <p:cNvPr id="32" name="表格 31"/>
          <p:cNvGraphicFramePr>
            <a:graphicFrameLocks noGrp="1"/>
          </p:cNvGraphicFramePr>
          <p:nvPr>
            <p:custDataLst>
              <p:tags r:id="rId5"/>
            </p:custDataLst>
          </p:nvPr>
        </p:nvGraphicFramePr>
        <p:xfrm>
          <a:off x="561975" y="1478280"/>
          <a:ext cx="8597900" cy="341630"/>
        </p:xfrm>
        <a:graphic>
          <a:graphicData uri="http://schemas.openxmlformats.org/drawingml/2006/table">
            <a:tbl>
              <a:tblPr firstRow="1" firstCol="1" bandRow="1"/>
              <a:tblGrid>
                <a:gridCol w="8597900"/>
              </a:tblGrid>
              <a:tr h="341630">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Ø"/>
                        <a:defRPr/>
                      </a:pPr>
                      <a:r>
                        <a:rPr lang="zh-CN" altLang="zh-CN" sz="2000" b="1" kern="1200" dirty="0">
                          <a:solidFill>
                            <a:srgbClr val="C00000"/>
                          </a:solidFill>
                          <a:effectLst/>
                          <a:latin typeface="微软雅黑" panose="020B0503020204020204" pitchFamily="34" charset="-122"/>
                          <a:ea typeface="微软雅黑" panose="020B0503020204020204" pitchFamily="34" charset="-122"/>
                          <a:cs typeface="+mn-cs"/>
                        </a:rPr>
                        <a:t>基于冻融循环周期的石窟寺微观结构劣化模型</a:t>
                      </a:r>
                      <a:endParaRPr lang="zh-CN" altLang="zh-CN" sz="2000" b="1" kern="1200" dirty="0">
                        <a:solidFill>
                          <a:srgbClr val="C00000"/>
                        </a:solidFill>
                        <a:effectLst/>
                        <a:latin typeface="微软雅黑" panose="020B0503020204020204" pitchFamily="34" charset="-122"/>
                        <a:ea typeface="微软雅黑" panose="020B0503020204020204" pitchFamily="34" charset="-122"/>
                        <a:cs typeface="+mn-cs"/>
                      </a:endParaRPr>
                    </a:p>
                  </a:txBody>
                  <a:tcPr marL="7923" marR="7923" marT="792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0" name="标题 1"/>
          <p:cNvSpPr txBox="1"/>
          <p:nvPr/>
        </p:nvSpPr>
        <p:spPr>
          <a:xfrm>
            <a:off x="482600" y="1957070"/>
            <a:ext cx="10841355" cy="473075"/>
          </a:xfrm>
          <a:prstGeom prst="rect">
            <a:avLst/>
          </a:prstGeom>
        </p:spPr>
        <p:txBody>
          <a:bodyPr/>
          <a:lstStyle>
            <a:lvl1pPr algn="l" defTabSz="913765" rtl="0" eaLnBrk="1" latinLnBrk="0" hangingPunct="1">
              <a:lnSpc>
                <a:spcPct val="90000"/>
              </a:lnSpc>
              <a:spcBef>
                <a:spcPct val="0"/>
              </a:spcBef>
              <a:buNone/>
              <a:defRPr sz="4400" kern="1200">
                <a:solidFill>
                  <a:schemeClr val="tx1"/>
                </a:solidFill>
                <a:latin typeface="+mj-lt"/>
                <a:ea typeface="+mj-ea"/>
                <a:cs typeface="+mj-cs"/>
              </a:defRPr>
            </a:lvl1pPr>
          </a:lstStyle>
          <a:p>
            <a:pPr indent="0">
              <a:lnSpc>
                <a:spcPct val="125000"/>
              </a:lnSpc>
              <a:spcBef>
                <a:spcPts val="0"/>
              </a:spcBef>
              <a:spcAft>
                <a:spcPts val="0"/>
              </a:spcAft>
              <a:buFont typeface="Wingdings" panose="05000000000000000000" pitchFamily="2" charset="2"/>
            </a:pPr>
            <a:r>
              <a:rPr lang="zh-CN" altLang="en-US" sz="1800" b="1" dirty="0">
                <a:solidFill>
                  <a:srgbClr val="0F5B94"/>
                </a:solidFill>
                <a:latin typeface="微软雅黑" panose="020B0503020204020204" pitchFamily="34" charset="-122"/>
                <a:ea typeface="微软雅黑" panose="020B0503020204020204" pitchFamily="34" charset="-122"/>
                <a:sym typeface="+mn-ea"/>
              </a:rPr>
              <a:t>石窟寺受损原因</a:t>
            </a:r>
            <a:r>
              <a:rPr sz="1800" b="1" dirty="0">
                <a:solidFill>
                  <a:srgbClr val="0F5B94"/>
                </a:solidFill>
                <a:latin typeface="微软雅黑" panose="020B0503020204020204" pitchFamily="34" charset="-122"/>
                <a:ea typeface="微软雅黑" panose="020B0503020204020204" pitchFamily="34" charset="-122"/>
              </a:rPr>
              <a:t>:</a:t>
            </a:r>
            <a:endParaRPr sz="1800" b="1" dirty="0">
              <a:solidFill>
                <a:srgbClr val="0F5B94"/>
              </a:solidFill>
              <a:latin typeface="微软雅黑" panose="020B0503020204020204" pitchFamily="34" charset="-122"/>
              <a:ea typeface="微软雅黑" panose="020B0503020204020204" pitchFamily="34" charset="-122"/>
            </a:endParaRPr>
          </a:p>
          <a:p>
            <a:pPr>
              <a:lnSpc>
                <a:spcPct val="150000"/>
              </a:lnSpc>
            </a:pPr>
            <a:endParaRPr lang="zh-CN" altLang="en-US" sz="1800"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nSpc>
                <a:spcPct val="125000"/>
              </a:lnSpc>
              <a:spcBef>
                <a:spcPts val="0"/>
              </a:spcBef>
              <a:spcAft>
                <a:spcPts val="0"/>
              </a:spcAft>
              <a:buFont typeface="Wingdings" panose="05000000000000000000" pitchFamily="2" charset="2"/>
            </a:pPr>
            <a:endParaRPr sz="1800" b="1" dirty="0">
              <a:solidFill>
                <a:srgbClr val="0F5B94"/>
              </a:solidFill>
              <a:latin typeface="微软雅黑" panose="020B0503020204020204" pitchFamily="34" charset="-122"/>
              <a:ea typeface="微软雅黑" panose="020B0503020204020204" pitchFamily="34" charset="-122"/>
            </a:endParaRPr>
          </a:p>
          <a:p>
            <a:pPr indent="0">
              <a:lnSpc>
                <a:spcPct val="125000"/>
              </a:lnSpc>
              <a:spcBef>
                <a:spcPts val="0"/>
              </a:spcBef>
              <a:spcAft>
                <a:spcPts val="0"/>
              </a:spcAft>
              <a:buFont typeface="Arial" panose="020B0604020202020204" pitchFamily="34" charset="0"/>
            </a:pPr>
            <a:r>
              <a:rPr lang="en-US" sz="1800" b="1" dirty="0">
                <a:solidFill>
                  <a:srgbClr val="0F5B94"/>
                </a:solidFill>
                <a:latin typeface="微软雅黑" panose="020B0503020204020204" pitchFamily="34" charset="-122"/>
                <a:ea typeface="微软雅黑" panose="020B0503020204020204" pitchFamily="34" charset="-122"/>
              </a:rPr>
              <a:t>      </a:t>
            </a:r>
            <a:endParaRPr lang="en-US" sz="1800" b="1" dirty="0">
              <a:solidFill>
                <a:srgbClr val="0F5B94"/>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482600" y="2406015"/>
            <a:ext cx="2157095" cy="1445260"/>
          </a:xfrm>
          <a:prstGeom prst="rect">
            <a:avLst/>
          </a:prstGeom>
          <a:noFill/>
        </p:spPr>
        <p:txBody>
          <a:bodyPr wrap="square" rtlCol="0">
            <a:spAutoFit/>
          </a:bodyPr>
          <a:p>
            <a:pPr>
              <a:lnSpc>
                <a:spcPct val="150000"/>
              </a:lnSpc>
            </a:pPr>
            <a:r>
              <a:rPr lang="zh-CN" altLang="en-US" sz="1600"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rPr>
              <a:t>主要考虑</a:t>
            </a:r>
            <a:r>
              <a:rPr lang="zh-CN" altLang="en-US"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环境作用</a:t>
            </a:r>
            <a:endParaRPr lang="en-US" altLang="zh-CN" sz="1600"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50000"/>
              </a:lnSpc>
              <a:buFont typeface="Arial" panose="020B0604020202020204" pitchFamily="34" charset="0"/>
              <a:buChar char="•"/>
            </a:pPr>
            <a:r>
              <a:rPr lang="zh-CN" altLang="en-US" sz="1600"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rPr>
              <a:t>干湿循环</a:t>
            </a:r>
            <a:endParaRPr lang="en-US" altLang="zh-CN" sz="1600"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50000"/>
              </a:lnSpc>
              <a:buFont typeface="Arial" panose="020B0604020202020204" pitchFamily="34" charset="0"/>
              <a:buChar char="•"/>
            </a:pPr>
            <a:r>
              <a:rPr lang="zh-CN" altLang="en-US" sz="1600"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rPr>
              <a:t>冻融循环</a:t>
            </a:r>
            <a:endParaRPr lang="zh-CN" altLang="en-US" sz="1600"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endParaRPr lang="zh-CN" altLang="en-US" sz="1600" b="1" kern="100"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5" name="图片 4"/>
          <p:cNvPicPr>
            <a:picLocks noChangeAspect="1"/>
          </p:cNvPicPr>
          <p:nvPr/>
        </p:nvPicPr>
        <p:blipFill>
          <a:blip r:embed="rId6"/>
          <a:stretch>
            <a:fillRect/>
          </a:stretch>
        </p:blipFill>
        <p:spPr>
          <a:xfrm>
            <a:off x="2797175" y="1957070"/>
            <a:ext cx="3334385" cy="2178050"/>
          </a:xfrm>
          <a:prstGeom prst="rect">
            <a:avLst/>
          </a:prstGeom>
        </p:spPr>
      </p:pic>
      <p:sp>
        <p:nvSpPr>
          <p:cNvPr id="12" name="右箭头 11"/>
          <p:cNvSpPr/>
          <p:nvPr/>
        </p:nvSpPr>
        <p:spPr>
          <a:xfrm>
            <a:off x="6628130" y="2943225"/>
            <a:ext cx="490220" cy="33591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smtClean="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7"/>
          <a:stretch>
            <a:fillRect/>
          </a:stretch>
        </p:blipFill>
        <p:spPr>
          <a:xfrm>
            <a:off x="7900670" y="2029460"/>
            <a:ext cx="3060700" cy="1979295"/>
          </a:xfrm>
          <a:prstGeom prst="rect">
            <a:avLst/>
          </a:prstGeom>
        </p:spPr>
      </p:pic>
      <p:sp>
        <p:nvSpPr>
          <p:cNvPr id="4" name="文本框 3"/>
          <p:cNvSpPr txBox="1"/>
          <p:nvPr/>
        </p:nvSpPr>
        <p:spPr>
          <a:xfrm>
            <a:off x="2987675" y="4135120"/>
            <a:ext cx="2621280" cy="337185"/>
          </a:xfrm>
          <a:prstGeom prst="rect">
            <a:avLst/>
          </a:prstGeom>
          <a:noFill/>
        </p:spPr>
        <p:txBody>
          <a:bodyPr wrap="none" rtlCol="0" anchor="t">
            <a:spAutoFit/>
          </a:bodyPr>
          <a:p>
            <a:pPr algn="dist"/>
            <a:r>
              <a:rPr lang="zh-CN" altLang="en-US" sz="1600" dirty="0">
                <a:solidFill>
                  <a:srgbClr val="FF0000"/>
                </a:solidFill>
                <a:effectLst/>
                <a:latin typeface="微软雅黑" panose="020B0503020204020204" pitchFamily="34" charset="-122"/>
                <a:ea typeface="微软雅黑" panose="020B0503020204020204" pitchFamily="34" charset="-122"/>
                <a:sym typeface="+mn-ea"/>
              </a:rPr>
              <a:t>微观颗粒</a:t>
            </a:r>
            <a:r>
              <a:rPr lang="zh-CN" altLang="en-US" sz="1600" dirty="0">
                <a:effectLst/>
                <a:latin typeface="微软雅黑" panose="020B0503020204020204" pitchFamily="34" charset="-122"/>
                <a:ea typeface="微软雅黑" panose="020B0503020204020204" pitchFamily="34" charset="-122"/>
                <a:sym typeface="+mn-ea"/>
              </a:rPr>
              <a:t>结构不断收缩膨胀</a:t>
            </a:r>
            <a:endParaRPr lang="zh-CN" altLang="en-US" sz="1600" b="1" kern="100" dirty="0">
              <a:solidFill>
                <a:srgbClr val="1A6693"/>
              </a:solidFill>
              <a:effectLst/>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11" name="文本框 10"/>
          <p:cNvSpPr txBox="1"/>
          <p:nvPr/>
        </p:nvSpPr>
        <p:spPr>
          <a:xfrm>
            <a:off x="8425180" y="4135120"/>
            <a:ext cx="2011680" cy="398780"/>
          </a:xfrm>
          <a:prstGeom prst="rect">
            <a:avLst/>
          </a:prstGeom>
          <a:noFill/>
        </p:spPr>
        <p:txBody>
          <a:bodyPr wrap="none" rtlCol="0" anchor="t">
            <a:spAutoFit/>
          </a:bodyPr>
          <a:p>
            <a:pPr indent="0">
              <a:lnSpc>
                <a:spcPct val="125000"/>
              </a:lnSpc>
              <a:spcBef>
                <a:spcPts val="0"/>
              </a:spcBef>
              <a:spcAft>
                <a:spcPts val="0"/>
              </a:spcAft>
              <a:buFont typeface="Arial" panose="020B0604020202020204" pitchFamily="34" charset="0"/>
              <a:buNone/>
            </a:pPr>
            <a:r>
              <a:rPr lang="zh-CN" altLang="en-US" sz="1600" dirty="0">
                <a:solidFill>
                  <a:srgbClr val="FF0000"/>
                </a:solidFill>
                <a:effectLst/>
                <a:latin typeface="微软雅黑" panose="020B0503020204020204" pitchFamily="34" charset="-122"/>
                <a:ea typeface="微软雅黑" panose="020B0503020204020204" pitchFamily="34" charset="-122"/>
                <a:sym typeface="+mn-ea"/>
              </a:rPr>
              <a:t>岩体表面</a:t>
            </a:r>
            <a:r>
              <a:rPr lang="zh-CN" altLang="en-US" sz="1600" dirty="0">
                <a:effectLst/>
                <a:latin typeface="微软雅黑" panose="020B0503020204020204" pitchFamily="34" charset="-122"/>
                <a:ea typeface="微软雅黑" panose="020B0503020204020204" pitchFamily="34" charset="-122"/>
                <a:sym typeface="+mn-ea"/>
              </a:rPr>
              <a:t>裂纹、腐蚀</a:t>
            </a:r>
            <a:endParaRPr lang="zh-CN" altLang="en-US" sz="1600" b="1" kern="100" dirty="0">
              <a:solidFill>
                <a:srgbClr val="1A6693"/>
              </a:solidFill>
              <a:effectLst/>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24" name="文本框 23"/>
          <p:cNvSpPr txBox="1"/>
          <p:nvPr/>
        </p:nvSpPr>
        <p:spPr>
          <a:xfrm>
            <a:off x="344805" y="4660265"/>
            <a:ext cx="10616565" cy="1845310"/>
          </a:xfrm>
          <a:prstGeom prst="rect">
            <a:avLst/>
          </a:prstGeom>
          <a:noFill/>
        </p:spPr>
        <p:txBody>
          <a:bodyPr wrap="square">
            <a:spAutoFit/>
          </a:bodyPr>
          <a:p>
            <a:pPr marL="1714500" marR="0" lvl="3" indent="-342900" algn="just">
              <a:lnSpc>
                <a:spcPct val="190000"/>
              </a:lnSpc>
              <a:spcBef>
                <a:spcPts val="0"/>
              </a:spcBef>
              <a:spcAft>
                <a:spcPts val="0"/>
              </a:spcAft>
              <a:buFont typeface="Wingdings" panose="05000000000000000000" charset="0"/>
              <a:buChar char="u"/>
            </a:pP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微观角度</a:t>
            </a:r>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微观机理证明了石窟寺退化基本是一个连续递减过程</a:t>
            </a:r>
            <a:r>
              <a:rPr lang="zh-CN" altLang="en-US" sz="20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sym typeface="+mn-ea"/>
              </a:rPr>
              <a:t>；</a:t>
            </a:r>
            <a:endPar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1714500" marR="0" lvl="3" indent="-342900" algn="just">
              <a:lnSpc>
                <a:spcPct val="190000"/>
              </a:lnSpc>
              <a:spcBef>
                <a:spcPts val="0"/>
              </a:spcBef>
              <a:spcAft>
                <a:spcPts val="0"/>
              </a:spcAft>
              <a:buFont typeface="Wingdings" panose="05000000000000000000" charset="0"/>
              <a:buChar char="u"/>
            </a:pP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局部角度</a:t>
            </a:r>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sym typeface="+mn-ea"/>
              </a:rPr>
              <a:t>研究</a:t>
            </a:r>
            <a:r>
              <a:rPr lang="zh-CN" altLang="en-US" sz="20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sym typeface="+mn-ea"/>
              </a:rPr>
              <a:t>关键顶板裂隙的劣化模型；</a:t>
            </a:r>
            <a:endParaRPr lang="zh-CN" altLang="en-US" sz="20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a:p>
            <a:pPr marL="1714500" marR="0" lvl="3" indent="-342900" algn="just">
              <a:lnSpc>
                <a:spcPct val="190000"/>
              </a:lnSpc>
              <a:spcBef>
                <a:spcPts val="0"/>
              </a:spcBef>
              <a:spcAft>
                <a:spcPts val="0"/>
              </a:spcAft>
              <a:buFont typeface="Wingdings" panose="05000000000000000000" charset="0"/>
              <a:buChar char="u"/>
            </a:pPr>
            <a:r>
              <a:rPr lang="zh-CN" altLang="en-US" sz="20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sym typeface="+mn-ea"/>
              </a:rPr>
              <a:t>全局角度</a:t>
            </a:r>
            <a:r>
              <a:rPr lang="en-US" altLang="zh-CN" sz="20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sym typeface="+mn-ea"/>
              </a:rPr>
              <a:t>——</a:t>
            </a:r>
            <a:r>
              <a:rPr lang="zh-CN" altLang="en-US" sz="20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sym typeface="+mn-ea"/>
              </a:rPr>
              <a:t>提出石窟寺整体稳定性的劣化模型。</a:t>
            </a:r>
            <a:endPar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KSO_Shape"/>
          <p:cNvSpPr/>
          <p:nvPr/>
        </p:nvSpPr>
        <p:spPr bwMode="auto">
          <a:xfrm>
            <a:off x="2246630" y="5248275"/>
            <a:ext cx="741045" cy="308610"/>
          </a:xfrm>
          <a:custGeom>
            <a:avLst/>
            <a:gdLst>
              <a:gd name="T0" fmla="*/ 1189625 w 3584"/>
              <a:gd name="T1" fmla="*/ 397364 h 3892"/>
              <a:gd name="T2" fmla="*/ 468079 w 3584"/>
              <a:gd name="T3" fmla="*/ 397364 h 3892"/>
              <a:gd name="T4" fmla="*/ 468079 w 3584"/>
              <a:gd name="T5" fmla="*/ 217879 h 3892"/>
              <a:gd name="T6" fmla="*/ 1189625 w 3584"/>
              <a:gd name="T7" fmla="*/ 217879 h 3892"/>
              <a:gd name="T8" fmla="*/ 1189625 w 3584"/>
              <a:gd name="T9" fmla="*/ 397364 h 3892"/>
              <a:gd name="T10" fmla="*/ 468079 w 3584"/>
              <a:gd name="T11" fmla="*/ 0 h 3892"/>
              <a:gd name="T12" fmla="*/ 1189625 w 3584"/>
              <a:gd name="T13" fmla="*/ 0 h 3892"/>
              <a:gd name="T14" fmla="*/ 1189625 w 3584"/>
              <a:gd name="T15" fmla="*/ 144328 h 3892"/>
              <a:gd name="T16" fmla="*/ 468079 w 3584"/>
              <a:gd name="T17" fmla="*/ 144328 h 3892"/>
              <a:gd name="T18" fmla="*/ 468079 w 3584"/>
              <a:gd name="T19" fmla="*/ 0 h 3892"/>
              <a:gd name="T20" fmla="*/ 468079 w 3584"/>
              <a:gd name="T21" fmla="*/ 467678 h 3892"/>
              <a:gd name="T22" fmla="*/ 1189625 w 3584"/>
              <a:gd name="T23" fmla="*/ 467678 h 3892"/>
              <a:gd name="T24" fmla="*/ 1189625 w 3584"/>
              <a:gd name="T25" fmla="*/ 759571 h 3892"/>
              <a:gd name="T26" fmla="*/ 1657704 w 3584"/>
              <a:gd name="T27" fmla="*/ 759571 h 3892"/>
              <a:gd name="T28" fmla="*/ 828852 w 3584"/>
              <a:gd name="T29" fmla="*/ 1458081 h 3892"/>
              <a:gd name="T30" fmla="*/ 0 w 3584"/>
              <a:gd name="T31" fmla="*/ 759571 h 3892"/>
              <a:gd name="T32" fmla="*/ 468079 w 3584"/>
              <a:gd name="T33" fmla="*/ 759571 h 3892"/>
              <a:gd name="T34" fmla="*/ 468079 w 3584"/>
              <a:gd name="T35" fmla="*/ 467678 h 3892"/>
              <a:gd name="T36" fmla="*/ 84643 w 3584"/>
              <a:gd name="T37" fmla="*/ 1509891 h 3892"/>
              <a:gd name="T38" fmla="*/ 1573986 w 3584"/>
              <a:gd name="T39" fmla="*/ 1509891 h 3892"/>
              <a:gd name="T40" fmla="*/ 1656779 w 3584"/>
              <a:gd name="T41" fmla="*/ 1593157 h 3892"/>
              <a:gd name="T42" fmla="*/ 1656779 w 3584"/>
              <a:gd name="T43" fmla="*/ 1717131 h 3892"/>
              <a:gd name="T44" fmla="*/ 1573986 w 3584"/>
              <a:gd name="T45" fmla="*/ 1800397 h 3892"/>
              <a:gd name="T46" fmla="*/ 84643 w 3584"/>
              <a:gd name="T47" fmla="*/ 1800397 h 3892"/>
              <a:gd name="T48" fmla="*/ 1850 w 3584"/>
              <a:gd name="T49" fmla="*/ 1717131 h 3892"/>
              <a:gd name="T50" fmla="*/ 1850 w 3584"/>
              <a:gd name="T51" fmla="*/ 1593157 h 3892"/>
              <a:gd name="T52" fmla="*/ 84643 w 3584"/>
              <a:gd name="T53" fmla="*/ 1509891 h 389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3584" h="3892">
                <a:moveTo>
                  <a:pt x="2572" y="859"/>
                </a:moveTo>
                <a:cubicBezTo>
                  <a:pt x="1012" y="859"/>
                  <a:pt x="1012" y="859"/>
                  <a:pt x="1012" y="859"/>
                </a:cubicBezTo>
                <a:cubicBezTo>
                  <a:pt x="1012" y="471"/>
                  <a:pt x="1012" y="471"/>
                  <a:pt x="1012" y="471"/>
                </a:cubicBezTo>
                <a:cubicBezTo>
                  <a:pt x="2572" y="471"/>
                  <a:pt x="2572" y="471"/>
                  <a:pt x="2572" y="471"/>
                </a:cubicBezTo>
                <a:lnTo>
                  <a:pt x="2572" y="859"/>
                </a:lnTo>
                <a:close/>
                <a:moveTo>
                  <a:pt x="1012" y="0"/>
                </a:moveTo>
                <a:cubicBezTo>
                  <a:pt x="2572" y="0"/>
                  <a:pt x="2572" y="0"/>
                  <a:pt x="2572" y="0"/>
                </a:cubicBezTo>
                <a:cubicBezTo>
                  <a:pt x="2572" y="312"/>
                  <a:pt x="2572" y="312"/>
                  <a:pt x="2572" y="312"/>
                </a:cubicBezTo>
                <a:cubicBezTo>
                  <a:pt x="1012" y="312"/>
                  <a:pt x="1012" y="312"/>
                  <a:pt x="1012" y="312"/>
                </a:cubicBezTo>
                <a:lnTo>
                  <a:pt x="1012" y="0"/>
                </a:lnTo>
                <a:close/>
                <a:moveTo>
                  <a:pt x="1012" y="1011"/>
                </a:moveTo>
                <a:cubicBezTo>
                  <a:pt x="2572" y="1011"/>
                  <a:pt x="2572" y="1011"/>
                  <a:pt x="2572" y="1011"/>
                </a:cubicBezTo>
                <a:cubicBezTo>
                  <a:pt x="2572" y="1642"/>
                  <a:pt x="2572" y="1642"/>
                  <a:pt x="2572" y="1642"/>
                </a:cubicBezTo>
                <a:cubicBezTo>
                  <a:pt x="3584" y="1642"/>
                  <a:pt x="3584" y="1642"/>
                  <a:pt x="3584" y="1642"/>
                </a:cubicBezTo>
                <a:cubicBezTo>
                  <a:pt x="1792" y="3152"/>
                  <a:pt x="1792" y="3152"/>
                  <a:pt x="1792" y="3152"/>
                </a:cubicBezTo>
                <a:cubicBezTo>
                  <a:pt x="0" y="1642"/>
                  <a:pt x="0" y="1642"/>
                  <a:pt x="0" y="1642"/>
                </a:cubicBezTo>
                <a:cubicBezTo>
                  <a:pt x="1012" y="1642"/>
                  <a:pt x="1012" y="1642"/>
                  <a:pt x="1012" y="1642"/>
                </a:cubicBezTo>
                <a:lnTo>
                  <a:pt x="1012" y="1011"/>
                </a:lnTo>
                <a:close/>
                <a:moveTo>
                  <a:pt x="183" y="3264"/>
                </a:moveTo>
                <a:cubicBezTo>
                  <a:pt x="3403" y="3264"/>
                  <a:pt x="3403" y="3264"/>
                  <a:pt x="3403" y="3264"/>
                </a:cubicBezTo>
                <a:cubicBezTo>
                  <a:pt x="3502" y="3264"/>
                  <a:pt x="3582" y="3345"/>
                  <a:pt x="3582" y="3444"/>
                </a:cubicBezTo>
                <a:cubicBezTo>
                  <a:pt x="3582" y="3712"/>
                  <a:pt x="3582" y="3712"/>
                  <a:pt x="3582" y="3712"/>
                </a:cubicBezTo>
                <a:cubicBezTo>
                  <a:pt x="3582" y="3811"/>
                  <a:pt x="3502" y="3892"/>
                  <a:pt x="3403" y="3892"/>
                </a:cubicBezTo>
                <a:cubicBezTo>
                  <a:pt x="183" y="3892"/>
                  <a:pt x="183" y="3892"/>
                  <a:pt x="183" y="3892"/>
                </a:cubicBezTo>
                <a:cubicBezTo>
                  <a:pt x="84" y="3892"/>
                  <a:pt x="4" y="3811"/>
                  <a:pt x="4" y="3712"/>
                </a:cubicBezTo>
                <a:cubicBezTo>
                  <a:pt x="4" y="3444"/>
                  <a:pt x="4" y="3444"/>
                  <a:pt x="4" y="3444"/>
                </a:cubicBezTo>
                <a:cubicBezTo>
                  <a:pt x="4" y="3345"/>
                  <a:pt x="84" y="3264"/>
                  <a:pt x="183" y="3264"/>
                </a:cubicBezTo>
                <a:close/>
              </a:path>
            </a:pathLst>
          </a:custGeom>
          <a:solidFill>
            <a:srgbClr val="ED7D3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charset="0"/>
              <a:ea typeface="宋体" panose="02010600030101010101" pitchFamily="2" charset="-122"/>
              <a:cs typeface="+mn-cs"/>
            </a:endParaRPr>
          </a:p>
        </p:txBody>
      </p:sp>
      <p:sp>
        <p:nvSpPr>
          <p:cNvPr id="14" name="KSO_Shape"/>
          <p:cNvSpPr/>
          <p:nvPr/>
        </p:nvSpPr>
        <p:spPr bwMode="auto">
          <a:xfrm>
            <a:off x="2246630" y="5761990"/>
            <a:ext cx="741045" cy="308610"/>
          </a:xfrm>
          <a:custGeom>
            <a:avLst/>
            <a:gdLst>
              <a:gd name="T0" fmla="*/ 1189625 w 3584"/>
              <a:gd name="T1" fmla="*/ 397364 h 3892"/>
              <a:gd name="T2" fmla="*/ 468079 w 3584"/>
              <a:gd name="T3" fmla="*/ 397364 h 3892"/>
              <a:gd name="T4" fmla="*/ 468079 w 3584"/>
              <a:gd name="T5" fmla="*/ 217879 h 3892"/>
              <a:gd name="T6" fmla="*/ 1189625 w 3584"/>
              <a:gd name="T7" fmla="*/ 217879 h 3892"/>
              <a:gd name="T8" fmla="*/ 1189625 w 3584"/>
              <a:gd name="T9" fmla="*/ 397364 h 3892"/>
              <a:gd name="T10" fmla="*/ 468079 w 3584"/>
              <a:gd name="T11" fmla="*/ 0 h 3892"/>
              <a:gd name="T12" fmla="*/ 1189625 w 3584"/>
              <a:gd name="T13" fmla="*/ 0 h 3892"/>
              <a:gd name="T14" fmla="*/ 1189625 w 3584"/>
              <a:gd name="T15" fmla="*/ 144328 h 3892"/>
              <a:gd name="T16" fmla="*/ 468079 w 3584"/>
              <a:gd name="T17" fmla="*/ 144328 h 3892"/>
              <a:gd name="T18" fmla="*/ 468079 w 3584"/>
              <a:gd name="T19" fmla="*/ 0 h 3892"/>
              <a:gd name="T20" fmla="*/ 468079 w 3584"/>
              <a:gd name="T21" fmla="*/ 467678 h 3892"/>
              <a:gd name="T22" fmla="*/ 1189625 w 3584"/>
              <a:gd name="T23" fmla="*/ 467678 h 3892"/>
              <a:gd name="T24" fmla="*/ 1189625 w 3584"/>
              <a:gd name="T25" fmla="*/ 759571 h 3892"/>
              <a:gd name="T26" fmla="*/ 1657704 w 3584"/>
              <a:gd name="T27" fmla="*/ 759571 h 3892"/>
              <a:gd name="T28" fmla="*/ 828852 w 3584"/>
              <a:gd name="T29" fmla="*/ 1458081 h 3892"/>
              <a:gd name="T30" fmla="*/ 0 w 3584"/>
              <a:gd name="T31" fmla="*/ 759571 h 3892"/>
              <a:gd name="T32" fmla="*/ 468079 w 3584"/>
              <a:gd name="T33" fmla="*/ 759571 h 3892"/>
              <a:gd name="T34" fmla="*/ 468079 w 3584"/>
              <a:gd name="T35" fmla="*/ 467678 h 3892"/>
              <a:gd name="T36" fmla="*/ 84643 w 3584"/>
              <a:gd name="T37" fmla="*/ 1509891 h 3892"/>
              <a:gd name="T38" fmla="*/ 1573986 w 3584"/>
              <a:gd name="T39" fmla="*/ 1509891 h 3892"/>
              <a:gd name="T40" fmla="*/ 1656779 w 3584"/>
              <a:gd name="T41" fmla="*/ 1593157 h 3892"/>
              <a:gd name="T42" fmla="*/ 1656779 w 3584"/>
              <a:gd name="T43" fmla="*/ 1717131 h 3892"/>
              <a:gd name="T44" fmla="*/ 1573986 w 3584"/>
              <a:gd name="T45" fmla="*/ 1800397 h 3892"/>
              <a:gd name="T46" fmla="*/ 84643 w 3584"/>
              <a:gd name="T47" fmla="*/ 1800397 h 3892"/>
              <a:gd name="T48" fmla="*/ 1850 w 3584"/>
              <a:gd name="T49" fmla="*/ 1717131 h 3892"/>
              <a:gd name="T50" fmla="*/ 1850 w 3584"/>
              <a:gd name="T51" fmla="*/ 1593157 h 3892"/>
              <a:gd name="T52" fmla="*/ 84643 w 3584"/>
              <a:gd name="T53" fmla="*/ 1509891 h 389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3584" h="3892">
                <a:moveTo>
                  <a:pt x="2572" y="859"/>
                </a:moveTo>
                <a:cubicBezTo>
                  <a:pt x="1012" y="859"/>
                  <a:pt x="1012" y="859"/>
                  <a:pt x="1012" y="859"/>
                </a:cubicBezTo>
                <a:cubicBezTo>
                  <a:pt x="1012" y="471"/>
                  <a:pt x="1012" y="471"/>
                  <a:pt x="1012" y="471"/>
                </a:cubicBezTo>
                <a:cubicBezTo>
                  <a:pt x="2572" y="471"/>
                  <a:pt x="2572" y="471"/>
                  <a:pt x="2572" y="471"/>
                </a:cubicBezTo>
                <a:lnTo>
                  <a:pt x="2572" y="859"/>
                </a:lnTo>
                <a:close/>
                <a:moveTo>
                  <a:pt x="1012" y="0"/>
                </a:moveTo>
                <a:cubicBezTo>
                  <a:pt x="2572" y="0"/>
                  <a:pt x="2572" y="0"/>
                  <a:pt x="2572" y="0"/>
                </a:cubicBezTo>
                <a:cubicBezTo>
                  <a:pt x="2572" y="312"/>
                  <a:pt x="2572" y="312"/>
                  <a:pt x="2572" y="312"/>
                </a:cubicBezTo>
                <a:cubicBezTo>
                  <a:pt x="1012" y="312"/>
                  <a:pt x="1012" y="312"/>
                  <a:pt x="1012" y="312"/>
                </a:cubicBezTo>
                <a:lnTo>
                  <a:pt x="1012" y="0"/>
                </a:lnTo>
                <a:close/>
                <a:moveTo>
                  <a:pt x="1012" y="1011"/>
                </a:moveTo>
                <a:cubicBezTo>
                  <a:pt x="2572" y="1011"/>
                  <a:pt x="2572" y="1011"/>
                  <a:pt x="2572" y="1011"/>
                </a:cubicBezTo>
                <a:cubicBezTo>
                  <a:pt x="2572" y="1642"/>
                  <a:pt x="2572" y="1642"/>
                  <a:pt x="2572" y="1642"/>
                </a:cubicBezTo>
                <a:cubicBezTo>
                  <a:pt x="3584" y="1642"/>
                  <a:pt x="3584" y="1642"/>
                  <a:pt x="3584" y="1642"/>
                </a:cubicBezTo>
                <a:cubicBezTo>
                  <a:pt x="1792" y="3152"/>
                  <a:pt x="1792" y="3152"/>
                  <a:pt x="1792" y="3152"/>
                </a:cubicBezTo>
                <a:cubicBezTo>
                  <a:pt x="0" y="1642"/>
                  <a:pt x="0" y="1642"/>
                  <a:pt x="0" y="1642"/>
                </a:cubicBezTo>
                <a:cubicBezTo>
                  <a:pt x="1012" y="1642"/>
                  <a:pt x="1012" y="1642"/>
                  <a:pt x="1012" y="1642"/>
                </a:cubicBezTo>
                <a:lnTo>
                  <a:pt x="1012" y="1011"/>
                </a:lnTo>
                <a:close/>
                <a:moveTo>
                  <a:pt x="183" y="3264"/>
                </a:moveTo>
                <a:cubicBezTo>
                  <a:pt x="3403" y="3264"/>
                  <a:pt x="3403" y="3264"/>
                  <a:pt x="3403" y="3264"/>
                </a:cubicBezTo>
                <a:cubicBezTo>
                  <a:pt x="3502" y="3264"/>
                  <a:pt x="3582" y="3345"/>
                  <a:pt x="3582" y="3444"/>
                </a:cubicBezTo>
                <a:cubicBezTo>
                  <a:pt x="3582" y="3712"/>
                  <a:pt x="3582" y="3712"/>
                  <a:pt x="3582" y="3712"/>
                </a:cubicBezTo>
                <a:cubicBezTo>
                  <a:pt x="3582" y="3811"/>
                  <a:pt x="3502" y="3892"/>
                  <a:pt x="3403" y="3892"/>
                </a:cubicBezTo>
                <a:cubicBezTo>
                  <a:pt x="183" y="3892"/>
                  <a:pt x="183" y="3892"/>
                  <a:pt x="183" y="3892"/>
                </a:cubicBezTo>
                <a:cubicBezTo>
                  <a:pt x="84" y="3892"/>
                  <a:pt x="4" y="3811"/>
                  <a:pt x="4" y="3712"/>
                </a:cubicBezTo>
                <a:cubicBezTo>
                  <a:pt x="4" y="3444"/>
                  <a:pt x="4" y="3444"/>
                  <a:pt x="4" y="3444"/>
                </a:cubicBezTo>
                <a:cubicBezTo>
                  <a:pt x="4" y="3345"/>
                  <a:pt x="84" y="3264"/>
                  <a:pt x="183" y="3264"/>
                </a:cubicBezTo>
                <a:close/>
              </a:path>
            </a:pathLst>
          </a:custGeom>
          <a:solidFill>
            <a:srgbClr val="ED7D3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charset="0"/>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 12"/>
          <p:cNvSpPr/>
          <p:nvPr/>
        </p:nvSpPr>
        <p:spPr>
          <a:xfrm>
            <a:off x="3757295" y="4001770"/>
            <a:ext cx="6640830" cy="255968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smtClean="0">
              <a:latin typeface="微软雅黑" panose="020B0503020204020204" pitchFamily="34" charset="-122"/>
              <a:ea typeface="微软雅黑" panose="020B0503020204020204" pitchFamily="34" charset="-122"/>
            </a:endParaRPr>
          </a:p>
        </p:txBody>
      </p:sp>
      <p:sp>
        <p:nvSpPr>
          <p:cNvPr id="6" name="矩形 5"/>
          <p:cNvSpPr/>
          <p:nvPr/>
        </p:nvSpPr>
        <p:spPr>
          <a:xfrm>
            <a:off x="-2368" y="6669229"/>
            <a:ext cx="2354111"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4918919" y="6669229"/>
            <a:ext cx="2354111"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p:nvSpPr>
        <p:spPr>
          <a:xfrm>
            <a:off x="9831125" y="6669229"/>
            <a:ext cx="2363255"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p:nvSpPr>
        <p:spPr>
          <a:xfrm>
            <a:off x="2442565" y="6669229"/>
            <a:ext cx="2357659" cy="1887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p:nvSpPr>
        <p:spPr>
          <a:xfrm>
            <a:off x="7373241" y="6669229"/>
            <a:ext cx="2357659" cy="1887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矩形 14"/>
          <p:cNvSpPr/>
          <p:nvPr/>
        </p:nvSpPr>
        <p:spPr>
          <a:xfrm>
            <a:off x="-1945" y="0"/>
            <a:ext cx="4771209"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r>
              <a:rPr lang="zh-CN" altLang="en-US" sz="3600" b="1" spc="-100" noProof="0" dirty="0">
                <a:solidFill>
                  <a:prstClr val="white"/>
                </a:solidFill>
                <a:latin typeface="微软雅黑" panose="020B0503020204020204" pitchFamily="34" charset="-122"/>
                <a:ea typeface="微软雅黑" panose="020B0503020204020204" pitchFamily="34" charset="-122"/>
              </a:rPr>
              <a:t>研究进展</a:t>
            </a:r>
            <a:endParaRPr kumimoji="0" lang="zh-CN" altLang="en-US" sz="36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6" name="图片 15"/>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a:off x="4860685" y="0"/>
            <a:ext cx="2354111" cy="1052835"/>
          </a:xfrm>
          <a:prstGeom prst="rect">
            <a:avLst/>
          </a:prstGeom>
        </p:spPr>
      </p:pic>
      <p:pic>
        <p:nvPicPr>
          <p:cNvPr id="17" name="图片 16"/>
          <p:cNvPicPr>
            <a:picLocks noChangeAspect="1"/>
          </p:cNvPicPr>
          <p:nvPr/>
        </p:nvPicPr>
        <p:blipFill rotWithShape="1">
          <a:blip r:embed="rId2" cstate="print">
            <a:extLst>
              <a:ext uri="{28A0092B-C50C-407E-A947-70E740481C1C}">
                <a14:useLocalDpi xmlns:a14="http://schemas.microsoft.com/office/drawing/2010/main" val="0"/>
              </a:ext>
            </a:extLst>
          </a:blip>
          <a:srcRect t="23035" b="9881"/>
          <a:stretch>
            <a:fillRect/>
          </a:stretch>
        </p:blipFill>
        <p:spPr>
          <a:xfrm>
            <a:off x="9837893" y="3"/>
            <a:ext cx="2354111" cy="1052836"/>
          </a:xfrm>
          <a:prstGeom prst="rect">
            <a:avLst/>
          </a:prstGeom>
        </p:spPr>
      </p:pic>
      <p:sp>
        <p:nvSpPr>
          <p:cNvPr id="18" name="矩形 17"/>
          <p:cNvSpPr/>
          <p:nvPr/>
        </p:nvSpPr>
        <p:spPr>
          <a:xfrm>
            <a:off x="7324271" y="0"/>
            <a:ext cx="2403611"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40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01" y="176485"/>
            <a:ext cx="808653" cy="720399"/>
          </a:xfrm>
          <a:prstGeom prst="rect">
            <a:avLst/>
          </a:prstGeom>
        </p:spPr>
      </p:pic>
      <p:pic>
        <p:nvPicPr>
          <p:cNvPr id="20" name="图片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31911" y="106156"/>
            <a:ext cx="982617" cy="861056"/>
          </a:xfrm>
          <a:prstGeom prst="rect">
            <a:avLst/>
          </a:prstGeom>
        </p:spPr>
      </p:pic>
      <p:sp>
        <p:nvSpPr>
          <p:cNvPr id="22" name="标题 1"/>
          <p:cNvSpPr txBox="1"/>
          <p:nvPr/>
        </p:nvSpPr>
        <p:spPr>
          <a:xfrm>
            <a:off x="405130" y="1992630"/>
            <a:ext cx="11640185" cy="425450"/>
          </a:xfrm>
          <a:prstGeom prst="rect">
            <a:avLst/>
          </a:prstGeom>
        </p:spPr>
        <p:txBody>
          <a:bodyPr/>
          <a:lstStyle>
            <a:lvl1pPr algn="l" defTabSz="913765"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2500"/>
              </a:lnSpc>
            </a:pPr>
            <a:r>
              <a:rPr lang="zh-CN" altLang="en-US" sz="1800" b="1"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rPr>
              <a:t>从微观角度入手探究冻融循环、干湿循环等物理作用对微观粒子的影响，发掘长期规律，为后续工作提供理论依据。</a:t>
            </a:r>
            <a:endParaRPr lang="zh-CN" altLang="en-US" sz="1800" b="1"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500"/>
              </a:lnSpc>
            </a:pPr>
            <a:endParaRPr lang="zh-CN" altLang="en-US" sz="1600" b="1" kern="100" dirty="0">
              <a:latin typeface="微软雅黑" panose="020B0503020204020204" pitchFamily="34" charset="-122"/>
              <a:ea typeface="微软雅黑" panose="020B0503020204020204" pitchFamily="34" charset="-122"/>
              <a:cs typeface="微软雅黑" panose="020B0503020204020204" pitchFamily="34" charset="-122"/>
            </a:endParaRPr>
          </a:p>
          <a:p>
            <a:pPr>
              <a:lnSpc>
                <a:spcPts val="2500"/>
              </a:lnSpc>
            </a:pPr>
            <a:endParaRPr lang="zh-CN" altLang="en-US" sz="1600" b="1" kern="100" dirty="0">
              <a:latin typeface="微软雅黑" panose="020B0503020204020204" pitchFamily="34" charset="-122"/>
              <a:ea typeface="微软雅黑" panose="020B0503020204020204" pitchFamily="34" charset="-122"/>
              <a:cs typeface="微软雅黑" panose="020B0503020204020204" pitchFamily="34" charset="-122"/>
            </a:endParaRPr>
          </a:p>
          <a:p>
            <a:pPr>
              <a:lnSpc>
                <a:spcPts val="2500"/>
              </a:lnSpc>
            </a:pPr>
            <a:endParaRPr lang="zh-CN" altLang="en-US" sz="1600" b="1" kern="100" dirty="0">
              <a:latin typeface="楷体" panose="02010609060101010101" charset="-122"/>
              <a:ea typeface="楷体" panose="02010609060101010101" charset="-122"/>
              <a:cs typeface="楷体" panose="02010609060101010101" charset="-122"/>
            </a:endParaRPr>
          </a:p>
        </p:txBody>
      </p:sp>
      <p:pic>
        <p:nvPicPr>
          <p:cNvPr id="23" name="图片 22" descr="C:\Users\Zhang\Desktop\文档数据集图片\监测宽度原始数据可视化.png"/>
          <p:cNvPicPr/>
          <p:nvPr/>
        </p:nvPicPr>
        <p:blipFill>
          <a:blip r:embed="rId5" cstate="print">
            <a:extLst>
              <a:ext uri="{28A0092B-C50C-407E-A947-70E740481C1C}">
                <a14:useLocalDpi xmlns:a14="http://schemas.microsoft.com/office/drawing/2010/main" val="0"/>
              </a:ext>
            </a:extLst>
          </a:blip>
          <a:srcRect t="13777"/>
          <a:stretch>
            <a:fillRect/>
          </a:stretch>
        </p:blipFill>
        <p:spPr bwMode="auto">
          <a:xfrm>
            <a:off x="3828415" y="2710180"/>
            <a:ext cx="2722245" cy="1184275"/>
          </a:xfrm>
          <a:prstGeom prst="rect">
            <a:avLst/>
          </a:prstGeom>
          <a:noFill/>
          <a:ln>
            <a:noFill/>
          </a:ln>
        </p:spPr>
      </p:pic>
      <p:pic>
        <p:nvPicPr>
          <p:cNvPr id="25" name="图片 24" descr="C:\Users\Zhang\Desktop\文档数据集图片\卷积平滑之后.png"/>
          <p:cNvPicPr/>
          <p:nvPr/>
        </p:nvPicPr>
        <p:blipFill>
          <a:blip r:embed="rId6" cstate="print">
            <a:extLst>
              <a:ext uri="{28A0092B-C50C-407E-A947-70E740481C1C}">
                <a14:useLocalDpi xmlns:a14="http://schemas.microsoft.com/office/drawing/2010/main" val="0"/>
              </a:ext>
            </a:extLst>
          </a:blip>
          <a:srcRect t="13615"/>
          <a:stretch>
            <a:fillRect/>
          </a:stretch>
        </p:blipFill>
        <p:spPr bwMode="auto">
          <a:xfrm>
            <a:off x="7165340" y="2633345"/>
            <a:ext cx="3184525" cy="1261110"/>
          </a:xfrm>
          <a:prstGeom prst="rect">
            <a:avLst/>
          </a:prstGeom>
          <a:noFill/>
          <a:ln>
            <a:noFill/>
          </a:ln>
        </p:spPr>
      </p:pic>
      <p:graphicFrame>
        <p:nvGraphicFramePr>
          <p:cNvPr id="32" name="表格 31"/>
          <p:cNvGraphicFramePr>
            <a:graphicFrameLocks noGrp="1"/>
          </p:cNvGraphicFramePr>
          <p:nvPr/>
        </p:nvGraphicFramePr>
        <p:xfrm>
          <a:off x="561667" y="1482518"/>
          <a:ext cx="8597900" cy="337185"/>
        </p:xfrm>
        <a:graphic>
          <a:graphicData uri="http://schemas.openxmlformats.org/drawingml/2006/table">
            <a:tbl>
              <a:tblPr firstRow="1" firstCol="1" bandRow="1"/>
              <a:tblGrid>
                <a:gridCol w="8597900"/>
              </a:tblGrid>
              <a:tr h="337185">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Ø"/>
                        <a:defRPr/>
                      </a:pPr>
                      <a:r>
                        <a:rPr lang="zh-CN" altLang="zh-CN" sz="2000" b="1" kern="1200" dirty="0">
                          <a:solidFill>
                            <a:srgbClr val="C00000"/>
                          </a:solidFill>
                          <a:effectLst/>
                          <a:latin typeface="微软雅黑" panose="020B0503020204020204" pitchFamily="34" charset="-122"/>
                          <a:ea typeface="微软雅黑" panose="020B0503020204020204" pitchFamily="34" charset="-122"/>
                          <a:cs typeface="+mn-cs"/>
                        </a:rPr>
                        <a:t>基于冻融循环周期的石窟寺微观结构劣化模型</a:t>
                      </a:r>
                      <a:endParaRPr lang="zh-CN" altLang="zh-CN" sz="2000" b="1" kern="1200" dirty="0">
                        <a:solidFill>
                          <a:srgbClr val="C00000"/>
                        </a:solidFill>
                        <a:effectLst/>
                        <a:latin typeface="微软雅黑" panose="020B0503020204020204" pitchFamily="34" charset="-122"/>
                        <a:ea typeface="微软雅黑" panose="020B0503020204020204" pitchFamily="34" charset="-122"/>
                        <a:cs typeface="+mn-cs"/>
                      </a:endParaRPr>
                    </a:p>
                  </a:txBody>
                  <a:tcPr marL="7923" marR="7923" marT="792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文本框 1"/>
          <p:cNvSpPr txBox="1"/>
          <p:nvPr/>
        </p:nvSpPr>
        <p:spPr>
          <a:xfrm>
            <a:off x="574966" y="2601595"/>
            <a:ext cx="4104005" cy="475615"/>
          </a:xfrm>
          <a:prstGeom prst="rect">
            <a:avLst/>
          </a:prstGeom>
          <a:noFill/>
        </p:spPr>
        <p:txBody>
          <a:bodyPr wrap="square" rtlCol="0" anchor="t">
            <a:spAutoFit/>
          </a:bodyPr>
          <a:p>
            <a:pPr marL="285750" indent="-285750">
              <a:lnSpc>
                <a:spcPct val="125000"/>
              </a:lnSpc>
              <a:spcBef>
                <a:spcPts val="0"/>
              </a:spcBef>
              <a:spcAft>
                <a:spcPts val="0"/>
              </a:spcAft>
              <a:buFont typeface="Wingdings" panose="05000000000000000000" pitchFamily="2" charset="2"/>
              <a:buChar char="Ø"/>
            </a:pPr>
            <a:r>
              <a:rPr lang="zh-CN" sz="2000" b="1"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对多个</a:t>
            </a:r>
            <a:r>
              <a:rPr lang="zh-CN" altLang="en-US" sz="2000" b="1"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样本进行数据清洗</a:t>
            </a:r>
            <a:r>
              <a:rPr lang="zh-CN" altLang="en-US" sz="2000" b="1" kern="100" dirty="0">
                <a:solidFill>
                  <a:srgbClr val="1A6693"/>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b="1" kern="100" dirty="0">
              <a:solidFill>
                <a:srgbClr val="1A6693"/>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矩形 3"/>
          <p:cNvSpPr/>
          <p:nvPr/>
        </p:nvSpPr>
        <p:spPr>
          <a:xfrm>
            <a:off x="1022705" y="3128614"/>
            <a:ext cx="2705100" cy="1014730"/>
          </a:xfrm>
          <a:prstGeom prst="rect">
            <a:avLst/>
          </a:prstGeom>
        </p:spPr>
        <p:txBody>
          <a:bodyPr wrap="square">
            <a:spAutoFit/>
          </a:bodyPr>
          <a:p>
            <a:pPr marL="285750" indent="-285750">
              <a:lnSpc>
                <a:spcPct val="125000"/>
              </a:lnSpc>
              <a:spcBef>
                <a:spcPts val="0"/>
              </a:spcBef>
              <a:spcAft>
                <a:spcPts val="0"/>
              </a:spcAft>
              <a:buFont typeface="Arial" panose="020B0604020202020204" pitchFamily="34" charset="0"/>
              <a:buChar char="•"/>
            </a:pPr>
            <a:r>
              <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标准差去噪声</a:t>
            </a:r>
            <a:endPar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25000"/>
              </a:lnSpc>
              <a:spcBef>
                <a:spcPts val="0"/>
              </a:spcBef>
              <a:spcAft>
                <a:spcPts val="0"/>
              </a:spcAft>
              <a:buFont typeface="Arial" panose="020B0604020202020204" pitchFamily="34" charset="0"/>
              <a:buChar char="•"/>
            </a:pPr>
            <a:r>
              <a:rPr lang="en-US" altLang="zh-CN"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缺失值参数化</a:t>
            </a:r>
            <a:endPar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25000"/>
              </a:lnSpc>
              <a:spcBef>
                <a:spcPts val="0"/>
              </a:spcBef>
              <a:spcAft>
                <a:spcPts val="0"/>
              </a:spcAft>
              <a:buFont typeface="Arial" panose="020B0604020202020204" pitchFamily="34" charset="0"/>
              <a:buChar char="•"/>
            </a:pPr>
            <a:r>
              <a:rPr lang="en-US" altLang="zh-CN"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数据增强</a:t>
            </a:r>
            <a:endPar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2" name="文本框 41"/>
          <p:cNvSpPr txBox="1"/>
          <p:nvPr/>
        </p:nvSpPr>
        <p:spPr>
          <a:xfrm>
            <a:off x="562199" y="4305738"/>
            <a:ext cx="4104005" cy="475615"/>
          </a:xfrm>
          <a:prstGeom prst="rect">
            <a:avLst/>
          </a:prstGeom>
          <a:noFill/>
        </p:spPr>
        <p:txBody>
          <a:bodyPr wrap="square" rtlCol="0" anchor="t">
            <a:spAutoFit/>
          </a:bodyPr>
          <a:p>
            <a:pPr marL="285750" indent="-285750">
              <a:lnSpc>
                <a:spcPct val="125000"/>
              </a:lnSpc>
              <a:spcBef>
                <a:spcPts val="0"/>
              </a:spcBef>
              <a:spcAft>
                <a:spcPts val="0"/>
              </a:spcAft>
              <a:buFont typeface="Wingdings" panose="05000000000000000000" pitchFamily="2" charset="2"/>
              <a:buChar char="Ø"/>
            </a:pPr>
            <a:r>
              <a:rPr lang="zh-CN" altLang="en-US" sz="2000" b="1"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不同样本聚类分析:</a:t>
            </a:r>
            <a:endParaRPr lang="zh-CN" altLang="en-US" sz="2000" b="1"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文本框 10"/>
          <p:cNvSpPr txBox="1"/>
          <p:nvPr/>
        </p:nvSpPr>
        <p:spPr>
          <a:xfrm>
            <a:off x="1022985" y="4987925"/>
            <a:ext cx="1804670" cy="953135"/>
          </a:xfrm>
          <a:prstGeom prst="rect">
            <a:avLst/>
          </a:prstGeom>
          <a:noFill/>
        </p:spPr>
        <p:txBody>
          <a:bodyPr wrap="square" rtlCol="0">
            <a:spAutoFit/>
          </a:bodyPr>
          <a:p>
            <a:pPr marL="285750" indent="-285750">
              <a:lnSpc>
                <a:spcPct val="125000"/>
              </a:lnSpc>
              <a:spcBef>
                <a:spcPts val="0"/>
              </a:spcBef>
              <a:spcAft>
                <a:spcPts val="0"/>
              </a:spcAft>
              <a:buFont typeface="Arial" panose="020B0604020202020204" pitchFamily="34" charset="0"/>
              <a:buChar char="•"/>
            </a:pPr>
            <a:r>
              <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地理位置</a:t>
            </a:r>
            <a:r>
              <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聚类</a:t>
            </a:r>
            <a:endPar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25000"/>
              </a:lnSpc>
              <a:spcBef>
                <a:spcPts val="0"/>
              </a:spcBef>
              <a:spcAft>
                <a:spcPts val="0"/>
              </a:spcAft>
              <a:buFont typeface="Arial" panose="020B0604020202020204" pitchFamily="34" charset="0"/>
              <a:buChar char="•"/>
            </a:pPr>
            <a:r>
              <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环境特征</a:t>
            </a:r>
            <a:r>
              <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聚类</a:t>
            </a:r>
            <a:endPar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endParaRPr kumimoji="1" lang="zh-CN" altLang="en-US" sz="1600" b="1"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右箭头 11"/>
          <p:cNvSpPr/>
          <p:nvPr/>
        </p:nvSpPr>
        <p:spPr>
          <a:xfrm>
            <a:off x="6550660" y="3203575"/>
            <a:ext cx="810260" cy="19812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smtClean="0">
              <a:latin typeface="微软雅黑" panose="020B0503020204020204" pitchFamily="34" charset="-122"/>
              <a:ea typeface="微软雅黑" panose="020B0503020204020204" pitchFamily="34" charset="-122"/>
            </a:endParaRPr>
          </a:p>
        </p:txBody>
      </p:sp>
      <p:pic>
        <p:nvPicPr>
          <p:cNvPr id="36" name="图片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53205" y="4143375"/>
            <a:ext cx="2307590" cy="1731010"/>
          </a:xfrm>
          <a:prstGeom prst="rect">
            <a:avLst/>
          </a:prstGeom>
        </p:spPr>
      </p:pic>
      <p:pic>
        <p:nvPicPr>
          <p:cNvPr id="45" name="图片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99375" y="4121785"/>
            <a:ext cx="2332355" cy="1749425"/>
          </a:xfrm>
          <a:prstGeom prst="rect">
            <a:avLst/>
          </a:prstGeom>
        </p:spPr>
      </p:pic>
      <p:sp>
        <p:nvSpPr>
          <p:cNvPr id="14" name="文本框 13"/>
          <p:cNvSpPr txBox="1"/>
          <p:nvPr/>
        </p:nvSpPr>
        <p:spPr>
          <a:xfrm>
            <a:off x="4661535" y="2434590"/>
            <a:ext cx="986155" cy="275590"/>
          </a:xfrm>
          <a:prstGeom prst="rect">
            <a:avLst/>
          </a:prstGeom>
          <a:noFill/>
        </p:spPr>
        <p:txBody>
          <a:bodyPr wrap="square" rtlCol="0">
            <a:spAutoFit/>
          </a:bodyPr>
          <a:p>
            <a:r>
              <a:rPr lang="zh-CN" altLang="en-US" sz="1200"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rPr>
              <a:t>初始样本</a:t>
            </a:r>
            <a:endParaRPr lang="zh-CN" altLang="en-US" sz="1200"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 name="文本框 20"/>
          <p:cNvSpPr txBox="1"/>
          <p:nvPr/>
        </p:nvSpPr>
        <p:spPr>
          <a:xfrm>
            <a:off x="8361045" y="2357755"/>
            <a:ext cx="1109345" cy="275590"/>
          </a:xfrm>
          <a:prstGeom prst="rect">
            <a:avLst/>
          </a:prstGeom>
          <a:noFill/>
        </p:spPr>
        <p:txBody>
          <a:bodyPr wrap="square" rtlCol="0">
            <a:spAutoFit/>
          </a:bodyPr>
          <a:p>
            <a:r>
              <a:rPr lang="zh-CN" altLang="en-US" sz="1200"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rPr>
              <a:t>清洗后样本</a:t>
            </a:r>
            <a:endParaRPr lang="zh-CN" altLang="en-US" sz="1200"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文本框 2"/>
          <p:cNvSpPr txBox="1"/>
          <p:nvPr/>
        </p:nvSpPr>
        <p:spPr>
          <a:xfrm>
            <a:off x="4354830" y="5871210"/>
            <a:ext cx="1704340" cy="699135"/>
          </a:xfrm>
          <a:prstGeom prst="rect">
            <a:avLst/>
          </a:prstGeom>
          <a:noFill/>
        </p:spPr>
        <p:txBody>
          <a:bodyPr wrap="square" rtlCol="0">
            <a:spAutoFit/>
          </a:bodyPr>
          <a:p>
            <a:pPr algn="ctr">
              <a:lnSpc>
                <a:spcPct val="110000"/>
              </a:lnSpc>
            </a:pPr>
            <a:r>
              <a:rPr lang="zh-CN" altLang="en-US" sz="12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破损较为严重</a:t>
            </a:r>
            <a:endParaRPr lang="zh-CN" altLang="en-US" sz="12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110000"/>
              </a:lnSpc>
            </a:pPr>
            <a:r>
              <a:rPr lang="zh-CN" altLang="en-US" sz="1200"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rPr>
              <a:t>冻融循环周期</a:t>
            </a:r>
            <a:r>
              <a:rPr lang="zh-CN" altLang="en-US" sz="1200"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rPr>
              <a:t>次数多</a:t>
            </a:r>
            <a:endParaRPr lang="zh-CN" altLang="en-US" sz="1200"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110000"/>
              </a:lnSpc>
            </a:pPr>
            <a:r>
              <a:rPr lang="zh-CN" altLang="en-US" sz="1200"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rPr>
              <a:t>温湿度</a:t>
            </a:r>
            <a:r>
              <a:rPr lang="zh-CN" altLang="en-US" sz="1200"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rPr>
              <a:t>差异大</a:t>
            </a:r>
            <a:endParaRPr lang="zh-CN" altLang="en-US" sz="1200"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文本框 4"/>
          <p:cNvSpPr txBox="1"/>
          <p:nvPr/>
        </p:nvSpPr>
        <p:spPr>
          <a:xfrm>
            <a:off x="8126730" y="5874385"/>
            <a:ext cx="1704340" cy="699135"/>
          </a:xfrm>
          <a:prstGeom prst="rect">
            <a:avLst/>
          </a:prstGeom>
          <a:noFill/>
        </p:spPr>
        <p:txBody>
          <a:bodyPr wrap="square" rtlCol="0">
            <a:spAutoFit/>
          </a:bodyPr>
          <a:p>
            <a:pPr algn="ctr">
              <a:lnSpc>
                <a:spcPct val="110000"/>
              </a:lnSpc>
            </a:pPr>
            <a:r>
              <a:rPr lang="zh-CN" altLang="en-US" sz="12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破损</a:t>
            </a:r>
            <a:r>
              <a:rPr lang="zh-CN" altLang="en-US" sz="12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轻微</a:t>
            </a:r>
            <a:endParaRPr lang="zh-CN" altLang="en-US" sz="12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110000"/>
              </a:lnSpc>
            </a:pPr>
            <a:r>
              <a:rPr lang="zh-CN" altLang="en-US" sz="1200"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rPr>
              <a:t>冻融循环周期次数</a:t>
            </a:r>
            <a:r>
              <a:rPr lang="zh-CN" altLang="en-US" sz="1200"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rPr>
              <a:t>少</a:t>
            </a:r>
            <a:endParaRPr lang="zh-CN" altLang="en-US" sz="1200"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110000"/>
              </a:lnSpc>
            </a:pPr>
            <a:r>
              <a:rPr lang="zh-CN" altLang="en-US" sz="1200"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rPr>
              <a:t>温湿度差异</a:t>
            </a:r>
            <a:r>
              <a:rPr lang="zh-CN" altLang="en-US" sz="1200"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rPr>
              <a:t>不明显</a:t>
            </a:r>
            <a:endParaRPr lang="zh-CN" altLang="en-US" sz="1200"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4" name="矩形 73"/>
          <p:cNvSpPr/>
          <p:nvPr/>
        </p:nvSpPr>
        <p:spPr>
          <a:xfrm>
            <a:off x="6562678" y="4701582"/>
            <a:ext cx="934724" cy="806951"/>
          </a:xfrm>
          <a:prstGeom prst="rect">
            <a:avLst/>
          </a:prstGeom>
          <a:solidFill>
            <a:srgbClr val="FFFFCC"/>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r>
              <a:rPr lang="zh-CN" b="1" dirty="0">
                <a:solidFill>
                  <a:srgbClr val="FF0000"/>
                </a:solidFill>
                <a:latin typeface="+mn-ea"/>
              </a:rPr>
              <a:t>外表验证了微观机理</a:t>
            </a:r>
            <a:endParaRPr lang="zh-CN" sz="1600" dirty="0">
              <a:ln>
                <a:solidFill>
                  <a:srgbClr val="FF0000"/>
                </a:solidFill>
              </a:ln>
              <a:latin typeface="+mn-ea"/>
            </a:endParaRPr>
          </a:p>
        </p:txBody>
      </p:sp>
      <p:sp>
        <p:nvSpPr>
          <p:cNvPr id="24" name="矩形 23"/>
          <p:cNvSpPr/>
          <p:nvPr/>
        </p:nvSpPr>
        <p:spPr>
          <a:xfrm>
            <a:off x="6438218" y="2406057"/>
            <a:ext cx="934724" cy="806951"/>
          </a:xfrm>
          <a:prstGeom prst="rect">
            <a:avLst/>
          </a:prstGeom>
          <a:solidFill>
            <a:srgbClr val="FFFFCC"/>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r>
              <a:rPr lang="zh-CN" b="1" dirty="0">
                <a:solidFill>
                  <a:srgbClr val="FF0000"/>
                </a:solidFill>
                <a:latin typeface="+mn-ea"/>
              </a:rPr>
              <a:t>数据体现了微观循环</a:t>
            </a:r>
            <a:endParaRPr lang="zh-CN" sz="1600" dirty="0">
              <a:ln>
                <a:solidFill>
                  <a:srgbClr val="FF0000"/>
                </a:solidFill>
              </a:ln>
              <a:latin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2" descr="分解"/>
          <p:cNvPicPr>
            <a:picLocks noChangeAspect="1"/>
          </p:cNvPicPr>
          <p:nvPr/>
        </p:nvPicPr>
        <p:blipFill>
          <a:blip r:embed="rId1"/>
          <a:stretch>
            <a:fillRect/>
          </a:stretch>
        </p:blipFill>
        <p:spPr>
          <a:xfrm>
            <a:off x="6825615" y="3967480"/>
            <a:ext cx="4277995" cy="2262505"/>
          </a:xfrm>
          <a:prstGeom prst="rect">
            <a:avLst/>
          </a:prstGeom>
        </p:spPr>
      </p:pic>
      <p:sp>
        <p:nvSpPr>
          <p:cNvPr id="6" name="矩形 5"/>
          <p:cNvSpPr/>
          <p:nvPr/>
        </p:nvSpPr>
        <p:spPr>
          <a:xfrm>
            <a:off x="-2368" y="6669229"/>
            <a:ext cx="2354111"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4918919" y="6669229"/>
            <a:ext cx="2354111"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p:nvSpPr>
        <p:spPr>
          <a:xfrm>
            <a:off x="9831125" y="6669229"/>
            <a:ext cx="2363255"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p:nvSpPr>
        <p:spPr>
          <a:xfrm>
            <a:off x="2442565" y="6669229"/>
            <a:ext cx="2357659" cy="1887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p:nvSpPr>
        <p:spPr>
          <a:xfrm>
            <a:off x="7373241" y="6669229"/>
            <a:ext cx="2357659" cy="1887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矩形 14"/>
          <p:cNvSpPr/>
          <p:nvPr/>
        </p:nvSpPr>
        <p:spPr>
          <a:xfrm>
            <a:off x="-1945" y="0"/>
            <a:ext cx="4771209"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r>
              <a:rPr lang="zh-CN" altLang="en-US" sz="3600" b="1" spc="-100" noProof="0" dirty="0">
                <a:solidFill>
                  <a:prstClr val="white"/>
                </a:solidFill>
                <a:latin typeface="微软雅黑" panose="020B0503020204020204" pitchFamily="34" charset="-122"/>
                <a:ea typeface="微软雅黑" panose="020B0503020204020204" pitchFamily="34" charset="-122"/>
              </a:rPr>
              <a:t>研究进展</a:t>
            </a:r>
            <a:endParaRPr kumimoji="0" lang="zh-CN" altLang="en-US" sz="36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6" name="图片 15"/>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4860685" y="0"/>
            <a:ext cx="2354111" cy="1052835"/>
          </a:xfrm>
          <a:prstGeom prst="rect">
            <a:avLst/>
          </a:prstGeom>
        </p:spPr>
      </p:pic>
      <p:pic>
        <p:nvPicPr>
          <p:cNvPr id="17" name="图片 16"/>
          <p:cNvPicPr>
            <a:picLocks noChangeAspect="1"/>
          </p:cNvPicPr>
          <p:nvPr/>
        </p:nvPicPr>
        <p:blipFill rotWithShape="1">
          <a:blip r:embed="rId3" cstate="print">
            <a:extLst>
              <a:ext uri="{28A0092B-C50C-407E-A947-70E740481C1C}">
                <a14:useLocalDpi xmlns:a14="http://schemas.microsoft.com/office/drawing/2010/main" val="0"/>
              </a:ext>
            </a:extLst>
          </a:blip>
          <a:srcRect t="23035" b="9881"/>
          <a:stretch>
            <a:fillRect/>
          </a:stretch>
        </p:blipFill>
        <p:spPr>
          <a:xfrm>
            <a:off x="9837893" y="3"/>
            <a:ext cx="2354111" cy="1052836"/>
          </a:xfrm>
          <a:prstGeom prst="rect">
            <a:avLst/>
          </a:prstGeom>
        </p:spPr>
      </p:pic>
      <p:sp>
        <p:nvSpPr>
          <p:cNvPr id="18" name="矩形 17"/>
          <p:cNvSpPr/>
          <p:nvPr/>
        </p:nvSpPr>
        <p:spPr>
          <a:xfrm>
            <a:off x="7324271" y="0"/>
            <a:ext cx="2403611"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40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8501" y="176485"/>
            <a:ext cx="808653" cy="720399"/>
          </a:xfrm>
          <a:prstGeom prst="rect">
            <a:avLst/>
          </a:prstGeom>
        </p:spPr>
      </p:pic>
      <p:pic>
        <p:nvPicPr>
          <p:cNvPr id="20" name="图片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31911" y="106156"/>
            <a:ext cx="982617" cy="861056"/>
          </a:xfrm>
          <a:prstGeom prst="rect">
            <a:avLst/>
          </a:prstGeom>
        </p:spPr>
      </p:pic>
      <p:sp>
        <p:nvSpPr>
          <p:cNvPr id="22" name="标题 1"/>
          <p:cNvSpPr txBox="1"/>
          <p:nvPr/>
        </p:nvSpPr>
        <p:spPr>
          <a:xfrm>
            <a:off x="678815" y="1883410"/>
            <a:ext cx="10768965" cy="883285"/>
          </a:xfrm>
          <a:prstGeom prst="rect">
            <a:avLst/>
          </a:prstGeom>
        </p:spPr>
        <p:txBody>
          <a:bodyPr/>
          <a:lstStyle>
            <a:lvl1pPr algn="l" defTabSz="913765"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2500"/>
              </a:lnSpc>
            </a:pPr>
            <a:r>
              <a:rPr lang="zh-CN" altLang="en-US" sz="1800" b="1"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rPr>
              <a:t>在得知冻融循环对岩石微观结构的影响规律后，从局部角度进一步入手，将</a:t>
            </a:r>
            <a:r>
              <a:rPr lang="zh-CN" altLang="en-US" sz="18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裂隙变化</a:t>
            </a:r>
            <a:r>
              <a:rPr lang="zh-CN" altLang="en-US" sz="1800" b="1"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rPr>
              <a:t>作为评估石窟寺</a:t>
            </a:r>
            <a:r>
              <a:rPr lang="zh-CN" altLang="en-US" sz="18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局部</a:t>
            </a:r>
            <a:r>
              <a:rPr lang="zh-CN" altLang="en-US" sz="1800" b="1"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rPr>
              <a:t>稳定性的依据，提出专门针对局部关键裂隙和关键顶板裂隙的劣化模型</a:t>
            </a:r>
            <a:endParaRPr lang="zh-CN" altLang="en-US" sz="1600" b="1" kern="100" dirty="0">
              <a:latin typeface="楷体" panose="02010609060101010101" charset="-122"/>
              <a:ea typeface="楷体" panose="02010609060101010101" charset="-122"/>
              <a:cs typeface="楷体" panose="02010609060101010101" charset="-122"/>
            </a:endParaRPr>
          </a:p>
        </p:txBody>
      </p:sp>
      <p:graphicFrame>
        <p:nvGraphicFramePr>
          <p:cNvPr id="32" name="表格 31"/>
          <p:cNvGraphicFramePr>
            <a:graphicFrameLocks noGrp="1"/>
          </p:cNvGraphicFramePr>
          <p:nvPr/>
        </p:nvGraphicFramePr>
        <p:xfrm>
          <a:off x="574367" y="1479343"/>
          <a:ext cx="8597900" cy="337185"/>
        </p:xfrm>
        <a:graphic>
          <a:graphicData uri="http://schemas.openxmlformats.org/drawingml/2006/table">
            <a:tbl>
              <a:tblPr firstRow="1" firstCol="1" bandRow="1"/>
              <a:tblGrid>
                <a:gridCol w="8597900"/>
              </a:tblGrid>
              <a:tr h="337185">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Ø"/>
                        <a:defRPr/>
                      </a:pPr>
                      <a:r>
                        <a:rPr lang="zh-CN" altLang="zh-CN" sz="2000" b="1" kern="1200" dirty="0">
                          <a:solidFill>
                            <a:srgbClr val="C00000"/>
                          </a:solidFill>
                          <a:effectLst/>
                          <a:latin typeface="微软雅黑" panose="020B0503020204020204" pitchFamily="34" charset="-122"/>
                          <a:ea typeface="微软雅黑" panose="020B0503020204020204" pitchFamily="34" charset="-122"/>
                          <a:cs typeface="+mn-cs"/>
                        </a:rPr>
                        <a:t>基于冻融循环周期的石窟寺局部裂隙劣化模型</a:t>
                      </a:r>
                      <a:endParaRPr lang="zh-CN" altLang="zh-CN" sz="2000" b="1" kern="1200" dirty="0">
                        <a:solidFill>
                          <a:srgbClr val="C00000"/>
                        </a:solidFill>
                        <a:effectLst/>
                        <a:latin typeface="微软雅黑" panose="020B0503020204020204" pitchFamily="34" charset="-122"/>
                        <a:ea typeface="微软雅黑" panose="020B0503020204020204" pitchFamily="34" charset="-122"/>
                        <a:cs typeface="+mn-cs"/>
                      </a:endParaRPr>
                    </a:p>
                  </a:txBody>
                  <a:tcPr marL="7923" marR="7923" marT="792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文本框 1"/>
          <p:cNvSpPr txBox="1"/>
          <p:nvPr/>
        </p:nvSpPr>
        <p:spPr>
          <a:xfrm>
            <a:off x="363220" y="2767965"/>
            <a:ext cx="3040380" cy="475615"/>
          </a:xfrm>
          <a:prstGeom prst="rect">
            <a:avLst/>
          </a:prstGeom>
          <a:noFill/>
        </p:spPr>
        <p:txBody>
          <a:bodyPr wrap="square" rtlCol="0" anchor="t">
            <a:spAutoFit/>
          </a:bodyPr>
          <a:p>
            <a:pPr indent="0">
              <a:lnSpc>
                <a:spcPct val="125000"/>
              </a:lnSpc>
              <a:spcBef>
                <a:spcPts val="0"/>
              </a:spcBef>
              <a:spcAft>
                <a:spcPts val="0"/>
              </a:spcAft>
              <a:buFont typeface="Wingdings" panose="05000000000000000000" pitchFamily="2" charset="2"/>
              <a:buNone/>
            </a:pPr>
            <a:r>
              <a:rPr lang="zh-CN" altLang="en-US" sz="2000" b="1" kern="100" dirty="0">
                <a:latin typeface="微软雅黑" panose="020B0503020204020204" pitchFamily="34" charset="-122"/>
                <a:ea typeface="微软雅黑" panose="020B0503020204020204" pitchFamily="34" charset="-122"/>
                <a:cs typeface="微软雅黑" panose="020B0503020204020204" pitchFamily="34" charset="-122"/>
              </a:rPr>
              <a:t>多元异构长期监测数据</a:t>
            </a:r>
            <a:endParaRPr lang="zh-CN" altLang="en-US" sz="2000" b="1" kern="1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2" name="文本框 41"/>
          <p:cNvSpPr txBox="1"/>
          <p:nvPr/>
        </p:nvSpPr>
        <p:spPr>
          <a:xfrm>
            <a:off x="6814185" y="2654300"/>
            <a:ext cx="3090545" cy="475615"/>
          </a:xfrm>
          <a:prstGeom prst="rect">
            <a:avLst/>
          </a:prstGeom>
          <a:noFill/>
        </p:spPr>
        <p:txBody>
          <a:bodyPr wrap="square" rtlCol="0" anchor="t">
            <a:spAutoFit/>
          </a:bodyPr>
          <a:p>
            <a:pPr indent="0">
              <a:lnSpc>
                <a:spcPct val="125000"/>
              </a:lnSpc>
              <a:spcBef>
                <a:spcPts val="0"/>
              </a:spcBef>
              <a:spcAft>
                <a:spcPts val="0"/>
              </a:spcAft>
              <a:buFont typeface="Wingdings" panose="05000000000000000000" pitchFamily="2" charset="2"/>
              <a:buNone/>
            </a:pPr>
            <a:r>
              <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数据分解</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文本框 12"/>
          <p:cNvSpPr txBox="1"/>
          <p:nvPr/>
        </p:nvSpPr>
        <p:spPr>
          <a:xfrm>
            <a:off x="6758940" y="3167380"/>
            <a:ext cx="4204335" cy="681355"/>
          </a:xfrm>
          <a:prstGeom prst="rect">
            <a:avLst/>
          </a:prstGeom>
          <a:noFill/>
        </p:spPr>
        <p:txBody>
          <a:bodyPr wrap="square" rtlCol="0">
            <a:spAutoFit/>
          </a:bodyPr>
          <a:p>
            <a:pPr marL="285750" indent="-285750">
              <a:lnSpc>
                <a:spcPct val="120000"/>
              </a:lnSpc>
              <a:buFont typeface="Arial" panose="020B0604020202020204" pitchFamily="34" charset="0"/>
              <a:buChar char="•"/>
            </a:pP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将整体数据分解成几类潜在模式，如周期因素，季节因素，趋势因素</a:t>
            </a:r>
            <a:endPar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文本框 2"/>
          <p:cNvSpPr txBox="1"/>
          <p:nvPr/>
        </p:nvSpPr>
        <p:spPr>
          <a:xfrm>
            <a:off x="3799840" y="4068445"/>
            <a:ext cx="1611630" cy="437515"/>
          </a:xfrm>
          <a:prstGeom prst="rect">
            <a:avLst/>
          </a:prstGeom>
          <a:noFill/>
        </p:spPr>
        <p:txBody>
          <a:bodyPr wrap="none" rtlCol="0" anchor="t">
            <a:spAutoFit/>
          </a:bodyPr>
          <a:p>
            <a:pPr marL="285750" indent="-285750">
              <a:lnSpc>
                <a:spcPct val="125000"/>
              </a:lnSpc>
              <a:spcBef>
                <a:spcPts val="0"/>
              </a:spcBef>
              <a:spcAft>
                <a:spcPts val="0"/>
              </a:spcAft>
              <a:buFont typeface="Arial" panose="020B0604020202020204" pitchFamily="34" charset="0"/>
              <a:buChar cha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sym typeface="+mn-ea"/>
              </a:rPr>
              <a:t>不规则变动</a:t>
            </a:r>
            <a:endParaRPr lang="zh-CN" altLang="en-US"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5" name="文本框 4"/>
          <p:cNvSpPr txBox="1"/>
          <p:nvPr/>
        </p:nvSpPr>
        <p:spPr>
          <a:xfrm>
            <a:off x="5374005" y="3683000"/>
            <a:ext cx="1440180" cy="368300"/>
          </a:xfrm>
          <a:prstGeom prst="rect">
            <a:avLst/>
          </a:prstGeom>
          <a:noFill/>
        </p:spPr>
        <p:txBody>
          <a:bodyPr wrap="none" rtlCol="0" anchor="t">
            <a:spAutoFit/>
          </a:bodyPr>
          <a:p>
            <a:pPr marL="342900" indent="-342900">
              <a:buFont typeface="Arial" panose="020B0604020202020204" pitchFamily="34" charset="0"/>
              <a:buChar cha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sym typeface="+mn-ea"/>
              </a:rPr>
              <a:t>循环变动</a:t>
            </a:r>
            <a:endParaRPr lang="zh-CN" altLang="en-US"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24" name="文本框 23"/>
          <p:cNvSpPr txBox="1"/>
          <p:nvPr/>
        </p:nvSpPr>
        <p:spPr>
          <a:xfrm>
            <a:off x="3799840" y="3683000"/>
            <a:ext cx="1440180" cy="368300"/>
          </a:xfrm>
          <a:prstGeom prst="rect">
            <a:avLst/>
          </a:prstGeom>
          <a:noFill/>
        </p:spPr>
        <p:txBody>
          <a:bodyPr wrap="none" rtlCol="0" anchor="t">
            <a:spAutoFit/>
          </a:bodyPr>
          <a:p>
            <a:pPr marL="342900" indent="-342900">
              <a:buFont typeface="Arial" panose="020B0604020202020204" pitchFamily="34" charset="0"/>
              <a:buChar cha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sym typeface="+mn-ea"/>
              </a:rPr>
              <a:t>长期趋势</a:t>
            </a:r>
            <a:endParaRPr lang="zh-CN" altLang="en-US"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26" name="文本框 25"/>
          <p:cNvSpPr txBox="1"/>
          <p:nvPr/>
        </p:nvSpPr>
        <p:spPr>
          <a:xfrm>
            <a:off x="5374005" y="4062095"/>
            <a:ext cx="1383030" cy="437515"/>
          </a:xfrm>
          <a:prstGeom prst="rect">
            <a:avLst/>
          </a:prstGeom>
          <a:noFill/>
        </p:spPr>
        <p:txBody>
          <a:bodyPr wrap="none" rtlCol="0" anchor="t">
            <a:spAutoFit/>
          </a:bodyPr>
          <a:p>
            <a:pPr marL="285750" indent="-285750">
              <a:lnSpc>
                <a:spcPct val="125000"/>
              </a:lnSpc>
              <a:spcBef>
                <a:spcPts val="0"/>
              </a:spcBef>
              <a:spcAft>
                <a:spcPts val="0"/>
              </a:spcAft>
              <a:buFont typeface="Arial" panose="020B0604020202020204" pitchFamily="34" charset="0"/>
              <a:buChar cha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sym typeface="+mn-ea"/>
              </a:rPr>
              <a:t>季节变动</a:t>
            </a:r>
            <a:endParaRPr lang="zh-CN" altLang="en-US"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27" name="圆角矩形 26"/>
          <p:cNvSpPr/>
          <p:nvPr/>
        </p:nvSpPr>
        <p:spPr>
          <a:xfrm>
            <a:off x="3799205" y="3597275"/>
            <a:ext cx="3026410" cy="1057910"/>
          </a:xfrm>
          <a:prstGeom prst="roundRect">
            <a:avLst/>
          </a:prstGeom>
          <a:noFill/>
          <a:ln>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smtClean="0">
              <a:latin typeface="微软雅黑" panose="020B0503020204020204" pitchFamily="34" charset="-122"/>
              <a:ea typeface="微软雅黑" panose="020B0503020204020204" pitchFamily="34" charset="-122"/>
            </a:endParaRPr>
          </a:p>
        </p:txBody>
      </p:sp>
      <p:sp>
        <p:nvSpPr>
          <p:cNvPr id="28" name="右箭头 27"/>
          <p:cNvSpPr/>
          <p:nvPr/>
        </p:nvSpPr>
        <p:spPr>
          <a:xfrm>
            <a:off x="4546600" y="4688205"/>
            <a:ext cx="1595120" cy="43624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smtClean="0">
              <a:latin typeface="微软雅黑" panose="020B0503020204020204" pitchFamily="34" charset="-122"/>
              <a:ea typeface="微软雅黑" panose="020B0503020204020204" pitchFamily="34" charset="-122"/>
            </a:endParaRPr>
          </a:p>
        </p:txBody>
      </p:sp>
      <p:sp>
        <p:nvSpPr>
          <p:cNvPr id="34822" name="矩形 50"/>
          <p:cNvSpPr/>
          <p:nvPr/>
        </p:nvSpPr>
        <p:spPr>
          <a:xfrm>
            <a:off x="247015" y="6080760"/>
            <a:ext cx="1239838" cy="276225"/>
          </a:xfrm>
          <a:prstGeom prst="rect">
            <a:avLst/>
          </a:prstGeom>
          <a:noFill/>
          <a:ln w="9525">
            <a:noFill/>
          </a:ln>
        </p:spPr>
        <p:txBody>
          <a:bodyPr wrap="none">
            <a:spAutoFit/>
          </a:bodyPr>
          <a:p>
            <a:pPr eaLnBrk="1" hangingPunct="1"/>
            <a:r>
              <a:rPr lang="en-US" altLang="zh-CN" sz="1200" dirty="0">
                <a:latin typeface="华文中宋" panose="02010600040101010101" pitchFamily="2" charset="-122"/>
                <a:ea typeface="华文中宋" panose="02010600040101010101" pitchFamily="2" charset="-122"/>
              </a:rPr>
              <a:t>GNSS</a:t>
            </a:r>
            <a:r>
              <a:rPr lang="zh-CN" altLang="en-US" sz="1200" dirty="0">
                <a:latin typeface="华文中宋" panose="02010600040101010101" pitchFamily="2" charset="-122"/>
                <a:ea typeface="华文中宋" panose="02010600040101010101" pitchFamily="2" charset="-122"/>
              </a:rPr>
              <a:t>位移监测</a:t>
            </a:r>
            <a:endParaRPr lang="zh-CN" altLang="en-US" sz="1200" dirty="0">
              <a:latin typeface="华文中宋" panose="02010600040101010101" pitchFamily="2" charset="-122"/>
              <a:ea typeface="华文中宋" panose="02010600040101010101" pitchFamily="2" charset="-122"/>
            </a:endParaRPr>
          </a:p>
        </p:txBody>
      </p:sp>
      <p:sp>
        <p:nvSpPr>
          <p:cNvPr id="34823" name="矩形 54"/>
          <p:cNvSpPr/>
          <p:nvPr/>
        </p:nvSpPr>
        <p:spPr>
          <a:xfrm>
            <a:off x="2228850" y="4579620"/>
            <a:ext cx="954088" cy="276225"/>
          </a:xfrm>
          <a:prstGeom prst="rect">
            <a:avLst/>
          </a:prstGeom>
          <a:noFill/>
          <a:ln w="9525">
            <a:noFill/>
          </a:ln>
        </p:spPr>
        <p:txBody>
          <a:bodyPr wrap="none">
            <a:spAutoFit/>
          </a:bodyPr>
          <a:p>
            <a:pPr eaLnBrk="1" hangingPunct="1"/>
            <a:r>
              <a:rPr lang="zh-CN" altLang="en-US" sz="1200" dirty="0">
                <a:latin typeface="华文中宋" panose="02010600040101010101" pitchFamily="2" charset="-122"/>
                <a:ea typeface="华文中宋" panose="02010600040101010101" pitchFamily="2" charset="-122"/>
              </a:rPr>
              <a:t>无人机遥感</a:t>
            </a:r>
            <a:endParaRPr lang="zh-CN" altLang="en-US" sz="1200" dirty="0">
              <a:latin typeface="华文中宋" panose="02010600040101010101" pitchFamily="2" charset="-122"/>
              <a:ea typeface="华文中宋" panose="02010600040101010101" pitchFamily="2" charset="-122"/>
            </a:endParaRPr>
          </a:p>
        </p:txBody>
      </p:sp>
      <p:sp>
        <p:nvSpPr>
          <p:cNvPr id="34824" name="矩形 55"/>
          <p:cNvSpPr/>
          <p:nvPr/>
        </p:nvSpPr>
        <p:spPr>
          <a:xfrm>
            <a:off x="363220" y="4579303"/>
            <a:ext cx="954088" cy="277812"/>
          </a:xfrm>
          <a:prstGeom prst="rect">
            <a:avLst/>
          </a:prstGeom>
          <a:noFill/>
          <a:ln w="9525">
            <a:noFill/>
          </a:ln>
        </p:spPr>
        <p:txBody>
          <a:bodyPr wrap="none">
            <a:spAutoFit/>
          </a:bodyPr>
          <a:p>
            <a:pPr eaLnBrk="1" hangingPunct="1"/>
            <a:r>
              <a:rPr lang="zh-CN" altLang="en-US" sz="1200" dirty="0">
                <a:latin typeface="华文中宋" panose="02010600040101010101" pitchFamily="2" charset="-122"/>
                <a:ea typeface="华文中宋" panose="02010600040101010101" pitchFamily="2" charset="-122"/>
              </a:rPr>
              <a:t>综合气象站</a:t>
            </a:r>
            <a:endParaRPr lang="zh-CN" altLang="en-US" sz="1200" dirty="0">
              <a:latin typeface="华文中宋" panose="02010600040101010101" pitchFamily="2" charset="-122"/>
              <a:ea typeface="华文中宋" panose="02010600040101010101" pitchFamily="2" charset="-122"/>
            </a:endParaRPr>
          </a:p>
        </p:txBody>
      </p:sp>
      <p:sp>
        <p:nvSpPr>
          <p:cNvPr id="34825" name="矩形 56"/>
          <p:cNvSpPr/>
          <p:nvPr/>
        </p:nvSpPr>
        <p:spPr>
          <a:xfrm>
            <a:off x="2350770" y="6105525"/>
            <a:ext cx="668338" cy="276225"/>
          </a:xfrm>
          <a:prstGeom prst="rect">
            <a:avLst/>
          </a:prstGeom>
          <a:noFill/>
          <a:ln w="9525">
            <a:noFill/>
          </a:ln>
        </p:spPr>
        <p:txBody>
          <a:bodyPr wrap="none">
            <a:spAutoFit/>
          </a:bodyPr>
          <a:p>
            <a:pPr eaLnBrk="1" hangingPunct="1"/>
            <a:r>
              <a:rPr lang="en-US" altLang="zh-CN" sz="1200" dirty="0">
                <a:latin typeface="华文中宋" panose="02010600040101010101" pitchFamily="2" charset="-122"/>
                <a:ea typeface="华文中宋" panose="02010600040101010101" pitchFamily="2" charset="-122"/>
              </a:rPr>
              <a:t>INSAR</a:t>
            </a:r>
            <a:endParaRPr lang="zh-CN" altLang="en-US" sz="1200" dirty="0">
              <a:latin typeface="华文中宋" panose="02010600040101010101" pitchFamily="2" charset="-122"/>
              <a:ea typeface="华文中宋" panose="02010600040101010101" pitchFamily="2" charset="-122"/>
            </a:endParaRPr>
          </a:p>
        </p:txBody>
      </p:sp>
      <p:pic>
        <p:nvPicPr>
          <p:cNvPr id="34829" name="图片 5"/>
          <p:cNvPicPr>
            <a:picLocks noChangeAspect="1"/>
          </p:cNvPicPr>
          <p:nvPr/>
        </p:nvPicPr>
        <p:blipFill>
          <a:blip r:embed="rId6"/>
          <a:stretch>
            <a:fillRect/>
          </a:stretch>
        </p:blipFill>
        <p:spPr>
          <a:xfrm>
            <a:off x="25400" y="3331845"/>
            <a:ext cx="1630680" cy="1098550"/>
          </a:xfrm>
          <a:prstGeom prst="rect">
            <a:avLst/>
          </a:prstGeom>
          <a:noFill/>
          <a:ln w="9525">
            <a:noFill/>
          </a:ln>
        </p:spPr>
      </p:pic>
      <p:pic>
        <p:nvPicPr>
          <p:cNvPr id="34830" name="图片 12"/>
          <p:cNvPicPr>
            <a:picLocks noChangeAspect="1"/>
          </p:cNvPicPr>
          <p:nvPr/>
        </p:nvPicPr>
        <p:blipFill>
          <a:blip r:embed="rId7"/>
          <a:stretch>
            <a:fillRect/>
          </a:stretch>
        </p:blipFill>
        <p:spPr>
          <a:xfrm>
            <a:off x="1855470" y="3336925"/>
            <a:ext cx="1701800" cy="1115695"/>
          </a:xfrm>
          <a:prstGeom prst="rect">
            <a:avLst/>
          </a:prstGeom>
          <a:noFill/>
          <a:ln w="9525">
            <a:noFill/>
          </a:ln>
        </p:spPr>
      </p:pic>
      <p:pic>
        <p:nvPicPr>
          <p:cNvPr id="34831" name="图片 20"/>
          <p:cNvPicPr>
            <a:picLocks noChangeAspect="1"/>
          </p:cNvPicPr>
          <p:nvPr/>
        </p:nvPicPr>
        <p:blipFill>
          <a:blip r:embed="rId8"/>
          <a:stretch>
            <a:fillRect/>
          </a:stretch>
        </p:blipFill>
        <p:spPr>
          <a:xfrm>
            <a:off x="24765" y="4857115"/>
            <a:ext cx="1630680" cy="1223645"/>
          </a:xfrm>
          <a:prstGeom prst="rect">
            <a:avLst/>
          </a:prstGeom>
          <a:noFill/>
          <a:ln w="9525">
            <a:noFill/>
          </a:ln>
        </p:spPr>
      </p:pic>
      <p:pic>
        <p:nvPicPr>
          <p:cNvPr id="34832" name="图片 8"/>
          <p:cNvPicPr>
            <a:picLocks noChangeAspect="1"/>
          </p:cNvPicPr>
          <p:nvPr/>
        </p:nvPicPr>
        <p:blipFill>
          <a:blip r:embed="rId9"/>
          <a:stretch>
            <a:fillRect/>
          </a:stretch>
        </p:blipFill>
        <p:spPr>
          <a:xfrm>
            <a:off x="1812925" y="4881245"/>
            <a:ext cx="1744345" cy="1198880"/>
          </a:xfrm>
          <a:prstGeom prst="rect">
            <a:avLst/>
          </a:prstGeom>
          <a:noFill/>
          <a:ln w="9525">
            <a:noFill/>
          </a:ln>
        </p:spPr>
      </p:pic>
      <p:sp>
        <p:nvSpPr>
          <p:cNvPr id="4" name="文本框 3"/>
          <p:cNvSpPr txBox="1"/>
          <p:nvPr/>
        </p:nvSpPr>
        <p:spPr>
          <a:xfrm>
            <a:off x="11033760" y="4051300"/>
            <a:ext cx="995680" cy="337185"/>
          </a:xfrm>
          <a:prstGeom prst="rect">
            <a:avLst/>
          </a:prstGeom>
          <a:noFill/>
        </p:spPr>
        <p:txBody>
          <a:bodyPr wrap="none" rtlCol="0" anchor="t">
            <a:spAutoFit/>
          </a:bodyPr>
          <a:p>
            <a:r>
              <a:rPr lang="zh-CN" altLang="en-US" sz="1600" b="1" kern="100"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rPr>
              <a:t>原始数据</a:t>
            </a:r>
            <a:endParaRPr lang="zh-CN" altLang="en-US" sz="1600" b="1" kern="100"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1" name="文本框 10"/>
          <p:cNvSpPr txBox="1"/>
          <p:nvPr/>
        </p:nvSpPr>
        <p:spPr>
          <a:xfrm>
            <a:off x="11033760" y="4549775"/>
            <a:ext cx="995680" cy="337185"/>
          </a:xfrm>
          <a:prstGeom prst="rect">
            <a:avLst/>
          </a:prstGeom>
          <a:noFill/>
        </p:spPr>
        <p:txBody>
          <a:bodyPr wrap="none" rtlCol="0" anchor="t">
            <a:spAutoFit/>
          </a:bodyPr>
          <a:p>
            <a:r>
              <a:rPr lang="zh-CN" altLang="en-US" sz="1600" b="1" kern="100"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rPr>
              <a:t>趋势数据</a:t>
            </a:r>
            <a:endParaRPr lang="zh-CN" altLang="en-US" sz="1600" b="1" kern="100"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4" name="文本框 13"/>
          <p:cNvSpPr txBox="1"/>
          <p:nvPr/>
        </p:nvSpPr>
        <p:spPr>
          <a:xfrm>
            <a:off x="11033760" y="5124450"/>
            <a:ext cx="995680" cy="337185"/>
          </a:xfrm>
          <a:prstGeom prst="rect">
            <a:avLst/>
          </a:prstGeom>
          <a:noFill/>
        </p:spPr>
        <p:txBody>
          <a:bodyPr wrap="none" rtlCol="0" anchor="t">
            <a:spAutoFit/>
          </a:bodyPr>
          <a:p>
            <a:r>
              <a:rPr lang="zh-CN" altLang="en-US" sz="1600" b="1" kern="100"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rPr>
              <a:t>季节数据</a:t>
            </a:r>
            <a:endParaRPr lang="zh-CN" altLang="en-US" sz="1600" b="1" kern="100"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1" name="文本框 20"/>
          <p:cNvSpPr txBox="1"/>
          <p:nvPr/>
        </p:nvSpPr>
        <p:spPr>
          <a:xfrm>
            <a:off x="11033760" y="5699125"/>
            <a:ext cx="1198880" cy="337185"/>
          </a:xfrm>
          <a:prstGeom prst="rect">
            <a:avLst/>
          </a:prstGeom>
          <a:noFill/>
        </p:spPr>
        <p:txBody>
          <a:bodyPr wrap="none" rtlCol="0" anchor="t">
            <a:spAutoFit/>
          </a:bodyPr>
          <a:p>
            <a:r>
              <a:rPr lang="zh-CN" altLang="en-US" sz="1600" b="1" kern="100"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rPr>
              <a:t>不规则数据</a:t>
            </a:r>
            <a:endParaRPr lang="zh-CN" altLang="en-US" sz="1600" b="1" kern="100"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368" y="6669229"/>
            <a:ext cx="2354111"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4918919" y="6669229"/>
            <a:ext cx="2354111"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p:nvSpPr>
        <p:spPr>
          <a:xfrm>
            <a:off x="9831125" y="6669229"/>
            <a:ext cx="2363255"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p:nvSpPr>
        <p:spPr>
          <a:xfrm>
            <a:off x="2442565" y="6669229"/>
            <a:ext cx="2357659" cy="1887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p:nvSpPr>
        <p:spPr>
          <a:xfrm>
            <a:off x="7373241" y="6669229"/>
            <a:ext cx="2357659" cy="1887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矩形 14"/>
          <p:cNvSpPr/>
          <p:nvPr/>
        </p:nvSpPr>
        <p:spPr>
          <a:xfrm>
            <a:off x="-1945" y="0"/>
            <a:ext cx="4771209"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r>
              <a:rPr lang="zh-CN" altLang="en-US" sz="3600" b="1" spc="-100" noProof="0" dirty="0">
                <a:solidFill>
                  <a:prstClr val="white"/>
                </a:solidFill>
                <a:latin typeface="微软雅黑" panose="020B0503020204020204" pitchFamily="34" charset="-122"/>
                <a:ea typeface="微软雅黑" panose="020B0503020204020204" pitchFamily="34" charset="-122"/>
              </a:rPr>
              <a:t>研究进展</a:t>
            </a:r>
            <a:endParaRPr kumimoji="0" lang="zh-CN" altLang="en-US" sz="36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6" name="图片 15"/>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a:off x="4860685" y="0"/>
            <a:ext cx="2354111" cy="1052835"/>
          </a:xfrm>
          <a:prstGeom prst="rect">
            <a:avLst/>
          </a:prstGeom>
        </p:spPr>
      </p:pic>
      <p:pic>
        <p:nvPicPr>
          <p:cNvPr id="17" name="图片 16"/>
          <p:cNvPicPr>
            <a:picLocks noChangeAspect="1"/>
          </p:cNvPicPr>
          <p:nvPr/>
        </p:nvPicPr>
        <p:blipFill rotWithShape="1">
          <a:blip r:embed="rId2" cstate="print">
            <a:extLst>
              <a:ext uri="{28A0092B-C50C-407E-A947-70E740481C1C}">
                <a14:useLocalDpi xmlns:a14="http://schemas.microsoft.com/office/drawing/2010/main" val="0"/>
              </a:ext>
            </a:extLst>
          </a:blip>
          <a:srcRect t="23035" b="9881"/>
          <a:stretch>
            <a:fillRect/>
          </a:stretch>
        </p:blipFill>
        <p:spPr>
          <a:xfrm>
            <a:off x="9837893" y="3"/>
            <a:ext cx="2354111" cy="1052836"/>
          </a:xfrm>
          <a:prstGeom prst="rect">
            <a:avLst/>
          </a:prstGeom>
        </p:spPr>
      </p:pic>
      <p:sp>
        <p:nvSpPr>
          <p:cNvPr id="18" name="矩形 17"/>
          <p:cNvSpPr/>
          <p:nvPr/>
        </p:nvSpPr>
        <p:spPr>
          <a:xfrm>
            <a:off x="7324271" y="0"/>
            <a:ext cx="2403611"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40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01" y="176485"/>
            <a:ext cx="808653" cy="720399"/>
          </a:xfrm>
          <a:prstGeom prst="rect">
            <a:avLst/>
          </a:prstGeom>
        </p:spPr>
      </p:pic>
      <p:pic>
        <p:nvPicPr>
          <p:cNvPr id="20" name="图片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31911" y="106156"/>
            <a:ext cx="982617" cy="861056"/>
          </a:xfrm>
          <a:prstGeom prst="rect">
            <a:avLst/>
          </a:prstGeom>
        </p:spPr>
      </p:pic>
      <p:sp>
        <p:nvSpPr>
          <p:cNvPr id="22" name="标题 1"/>
          <p:cNvSpPr txBox="1"/>
          <p:nvPr/>
        </p:nvSpPr>
        <p:spPr>
          <a:xfrm>
            <a:off x="678815" y="1926590"/>
            <a:ext cx="10768965" cy="581025"/>
          </a:xfrm>
          <a:prstGeom prst="rect">
            <a:avLst/>
          </a:prstGeom>
        </p:spPr>
        <p:txBody>
          <a:bodyPr/>
          <a:lstStyle>
            <a:lvl1pPr algn="l" defTabSz="913765"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2500"/>
              </a:lnSpc>
            </a:pPr>
            <a:r>
              <a:rPr lang="en-US" altLang="zh-CN" sz="1800" b="1"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rPr>
              <a:t>CNN </a:t>
            </a:r>
            <a:r>
              <a:rPr lang="zh-CN" altLang="en-US" sz="1800" b="1"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rPr>
              <a:t>提取</a:t>
            </a:r>
            <a:r>
              <a:rPr lang="zh-CN" altLang="en-US" sz="18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短期</a:t>
            </a:r>
            <a:r>
              <a:rPr lang="zh-CN" altLang="en-US" sz="1800" b="1"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rPr>
              <a:t>范围内</a:t>
            </a:r>
            <a:r>
              <a:rPr lang="zh-CN" altLang="en-US" sz="1800" b="1"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rPr>
              <a:t>数据特征</a:t>
            </a:r>
            <a:endParaRPr lang="zh-CN" altLang="en-US" sz="1800" b="1"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aphicFrame>
        <p:nvGraphicFramePr>
          <p:cNvPr id="32" name="表格 31"/>
          <p:cNvGraphicFramePr>
            <a:graphicFrameLocks noGrp="1"/>
          </p:cNvGraphicFramePr>
          <p:nvPr/>
        </p:nvGraphicFramePr>
        <p:xfrm>
          <a:off x="574367" y="1479343"/>
          <a:ext cx="8597900" cy="337185"/>
        </p:xfrm>
        <a:graphic>
          <a:graphicData uri="http://schemas.openxmlformats.org/drawingml/2006/table">
            <a:tbl>
              <a:tblPr firstRow="1" firstCol="1" bandRow="1"/>
              <a:tblGrid>
                <a:gridCol w="8597900"/>
              </a:tblGrid>
              <a:tr h="337185">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Ø"/>
                        <a:defRPr/>
                      </a:pPr>
                      <a:r>
                        <a:rPr lang="zh-CN" altLang="zh-CN" sz="2000" b="1" kern="1200" dirty="0">
                          <a:solidFill>
                            <a:srgbClr val="C00000"/>
                          </a:solidFill>
                          <a:effectLst/>
                          <a:latin typeface="微软雅黑" panose="020B0503020204020204" pitchFamily="34" charset="-122"/>
                          <a:ea typeface="微软雅黑" panose="020B0503020204020204" pitchFamily="34" charset="-122"/>
                          <a:cs typeface="+mn-cs"/>
                        </a:rPr>
                        <a:t>基于冻融循环周期的石窟寺局部裂隙劣化模型</a:t>
                      </a:r>
                      <a:endParaRPr lang="zh-CN" altLang="zh-CN" sz="2000" b="1" kern="1200" dirty="0">
                        <a:solidFill>
                          <a:srgbClr val="C00000"/>
                        </a:solidFill>
                        <a:effectLst/>
                        <a:latin typeface="微软雅黑" panose="020B0503020204020204" pitchFamily="34" charset="-122"/>
                        <a:ea typeface="微软雅黑" panose="020B0503020204020204" pitchFamily="34" charset="-122"/>
                        <a:cs typeface="+mn-cs"/>
                      </a:endParaRPr>
                    </a:p>
                  </a:txBody>
                  <a:tcPr marL="7923" marR="7923" marT="792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文本框 1"/>
          <p:cNvSpPr txBox="1"/>
          <p:nvPr/>
        </p:nvSpPr>
        <p:spPr>
          <a:xfrm>
            <a:off x="6986270" y="1926590"/>
            <a:ext cx="4540250" cy="411480"/>
          </a:xfrm>
          <a:prstGeom prst="rect">
            <a:avLst/>
          </a:prstGeom>
          <a:noFill/>
        </p:spPr>
        <p:txBody>
          <a:bodyPr wrap="square" rtlCol="0" anchor="t">
            <a:spAutoFit/>
          </a:bodyPr>
          <a:p>
            <a:pPr>
              <a:lnSpc>
                <a:spcPts val="2500"/>
              </a:lnSpc>
            </a:pPr>
            <a:r>
              <a:rPr lang="en-US" altLang="zh-CN" b="1"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rPr>
              <a:t>SKIP-RNN  </a:t>
            </a:r>
            <a:r>
              <a:rPr lang="zh-CN" altLang="en-US" b="1"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rPr>
              <a:t>提取</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长期</a:t>
            </a:r>
            <a:r>
              <a:rPr lang="zh-CN" altLang="en-US" b="1"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rPr>
              <a:t>范围内数据特征</a:t>
            </a:r>
            <a:endParaRPr lang="zh-CN" altLang="en-US" b="1" kern="100"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5" name="组合 4"/>
          <p:cNvGrpSpPr/>
          <p:nvPr/>
        </p:nvGrpSpPr>
        <p:grpSpPr>
          <a:xfrm>
            <a:off x="509905" y="2454910"/>
            <a:ext cx="4031615" cy="2383790"/>
            <a:chOff x="11028" y="2226"/>
            <a:chExt cx="7000" cy="4384"/>
          </a:xfrm>
        </p:grpSpPr>
        <p:pic>
          <p:nvPicPr>
            <p:cNvPr id="3" name="图片 2"/>
            <p:cNvPicPr>
              <a:picLocks noChangeAspect="1"/>
            </p:cNvPicPr>
            <p:nvPr/>
          </p:nvPicPr>
          <p:blipFill>
            <a:blip r:embed="rId5"/>
            <a:stretch>
              <a:fillRect/>
            </a:stretch>
          </p:blipFill>
          <p:spPr>
            <a:xfrm>
              <a:off x="11028" y="2330"/>
              <a:ext cx="7000" cy="4280"/>
            </a:xfrm>
            <a:prstGeom prst="rect">
              <a:avLst/>
            </a:prstGeom>
          </p:spPr>
        </p:pic>
        <p:sp>
          <p:nvSpPr>
            <p:cNvPr id="4" name="矩形 3"/>
            <p:cNvSpPr/>
            <p:nvPr/>
          </p:nvSpPr>
          <p:spPr>
            <a:xfrm>
              <a:off x="16168" y="2226"/>
              <a:ext cx="1445" cy="11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smtClean="0">
                <a:latin typeface="微软雅黑" panose="020B0503020204020204" pitchFamily="34" charset="-122"/>
                <a:ea typeface="微软雅黑" panose="020B0503020204020204" pitchFamily="34" charset="-122"/>
              </a:endParaRPr>
            </a:p>
          </p:txBody>
        </p:sp>
      </p:grpSp>
      <p:sp>
        <p:nvSpPr>
          <p:cNvPr id="11" name="矩形 10"/>
          <p:cNvSpPr/>
          <p:nvPr/>
        </p:nvSpPr>
        <p:spPr>
          <a:xfrm>
            <a:off x="2503170" y="3197860"/>
            <a:ext cx="638810" cy="742950"/>
          </a:xfrm>
          <a:prstGeom prst="rect">
            <a:avLst/>
          </a:prstGeom>
          <a:noFill/>
          <a:ln>
            <a:solidFill>
              <a:srgbClr val="FF000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smtClean="0">
              <a:latin typeface="微软雅黑" panose="020B0503020204020204" pitchFamily="34" charset="-122"/>
              <a:ea typeface="微软雅黑" panose="020B0503020204020204" pitchFamily="34" charset="-122"/>
            </a:endParaRPr>
          </a:p>
        </p:txBody>
      </p:sp>
      <p:sp>
        <p:nvSpPr>
          <p:cNvPr id="12" name="文本框 11"/>
          <p:cNvSpPr txBox="1"/>
          <p:nvPr/>
        </p:nvSpPr>
        <p:spPr>
          <a:xfrm>
            <a:off x="2952115" y="2439670"/>
            <a:ext cx="2802255" cy="521970"/>
          </a:xfrm>
          <a:prstGeom prst="rect">
            <a:avLst/>
          </a:prstGeom>
          <a:noFill/>
        </p:spPr>
        <p:txBody>
          <a:bodyPr wrap="square" rtlCol="0">
            <a:spAutoFit/>
          </a:bodyPr>
          <a:p>
            <a:r>
              <a:rPr lang="zh-CN" altLang="en-US" sz="1400"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rPr>
              <a:t>卷积核：</a:t>
            </a:r>
            <a:r>
              <a:rPr lang="zh-CN" sz="1400">
                <a:latin typeface="微软雅黑" panose="020B0503020204020204" pitchFamily="34" charset="-122"/>
                <a:ea typeface="微软雅黑" panose="020B0503020204020204" pitchFamily="34" charset="-122"/>
                <a:sym typeface="+mn-ea"/>
              </a:rPr>
              <a:t>大小反映了一个单元状态由周围多大范围状态引起</a:t>
            </a:r>
            <a:endParaRPr lang="zh-CN" altLang="en-US" sz="1400"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cxnSp>
        <p:nvCxnSpPr>
          <p:cNvPr id="13" name="直接箭头连接符 12"/>
          <p:cNvCxnSpPr/>
          <p:nvPr/>
        </p:nvCxnSpPr>
        <p:spPr>
          <a:xfrm flipV="1">
            <a:off x="3201670" y="2961640"/>
            <a:ext cx="500380" cy="35052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889000" y="5026025"/>
            <a:ext cx="4139565" cy="368300"/>
          </a:xfrm>
          <a:prstGeom prst="rect">
            <a:avLst/>
          </a:prstGeom>
          <a:noFill/>
        </p:spPr>
        <p:txBody>
          <a:bodyPr wrap="square" rtlCol="0">
            <a:spAutoFit/>
          </a:bodyPr>
          <a:p>
            <a:r>
              <a:rPr lang="zh-CN" altLang="en-US"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rPr>
              <a:t>冻融循环短期化：一天内，一周内</a:t>
            </a:r>
            <a:endParaRPr lang="zh-CN" altLang="en-US"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 name="文本框 20"/>
          <p:cNvSpPr txBox="1"/>
          <p:nvPr/>
        </p:nvSpPr>
        <p:spPr>
          <a:xfrm>
            <a:off x="889000" y="5581650"/>
            <a:ext cx="4139565" cy="645160"/>
          </a:xfrm>
          <a:prstGeom prst="rect">
            <a:avLst/>
          </a:prstGeom>
          <a:noFill/>
        </p:spPr>
        <p:txBody>
          <a:bodyPr wrap="square" rtlCol="0">
            <a:spAutoFit/>
          </a:bodyPr>
          <a:p>
            <a:r>
              <a:rPr lang="zh-CN" altLang="en-US"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rPr>
              <a:t>卷积核的大小选取依赖于出现冻融循环现象</a:t>
            </a:r>
            <a:r>
              <a:rPr lang="zh-CN" altLang="en-US"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rPr>
              <a:t>的短期周期</a:t>
            </a:r>
            <a:endParaRPr lang="zh-CN" altLang="en-US"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文本框 22"/>
          <p:cNvSpPr txBox="1"/>
          <p:nvPr/>
        </p:nvSpPr>
        <p:spPr>
          <a:xfrm>
            <a:off x="6664325" y="2490470"/>
            <a:ext cx="4995545" cy="902970"/>
          </a:xfrm>
          <a:prstGeom prst="rect">
            <a:avLst/>
          </a:prstGeom>
          <a:noFill/>
        </p:spPr>
        <p:txBody>
          <a:bodyPr wrap="square" rtlCol="0" anchor="t">
            <a:spAutoFit/>
          </a:bodyPr>
          <a:p>
            <a:pPr>
              <a:lnSpc>
                <a:spcPct val="110000"/>
              </a:lnSpc>
            </a:pPr>
            <a:r>
              <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想要预测</a:t>
            </a:r>
            <a:r>
              <a:rPr lang="zh-CN" altLang="en-US" sz="16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t时刻</a:t>
            </a:r>
            <a:r>
              <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的石窟寺稳定性，预测模型的一个经典技巧是利用</a:t>
            </a:r>
            <a:r>
              <a:rPr lang="zh-CN" altLang="en-US" sz="16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历史周期内t时</a:t>
            </a:r>
            <a:r>
              <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的数据记录，而非</a:t>
            </a:r>
            <a:r>
              <a:rPr lang="en-US" altLang="zh-CN"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t</a:t>
            </a:r>
            <a:r>
              <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相邻的</a:t>
            </a:r>
            <a:r>
              <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数据记录</a:t>
            </a:r>
            <a:endPar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文本框 23"/>
          <p:cNvSpPr txBox="1"/>
          <p:nvPr/>
        </p:nvSpPr>
        <p:spPr>
          <a:xfrm>
            <a:off x="6813550" y="3792220"/>
            <a:ext cx="4316730" cy="632460"/>
          </a:xfrm>
          <a:prstGeom prst="rect">
            <a:avLst/>
          </a:prstGeom>
          <a:noFill/>
        </p:spPr>
        <p:txBody>
          <a:bodyPr wrap="square" rtlCol="0" anchor="t">
            <a:spAutoFit/>
          </a:bodyPr>
          <a:p>
            <a:pPr>
              <a:lnSpc>
                <a:spcPct val="110000"/>
              </a:lnSpc>
            </a:pPr>
            <a:r>
              <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因此考虑在当前的隐藏单元和相邻周期的同一相位的隐藏单元之间添加跳转链接（</a:t>
            </a:r>
            <a:r>
              <a:rPr lang="en-US" altLang="zh-CN"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skip</a:t>
            </a:r>
            <a:r>
              <a:rPr lang="zh-CN" altLang="en-US" sz="1600"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600"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 name="下箭头 24"/>
          <p:cNvSpPr/>
          <p:nvPr/>
        </p:nvSpPr>
        <p:spPr>
          <a:xfrm>
            <a:off x="8858885" y="3297555"/>
            <a:ext cx="313690" cy="43942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smtClean="0">
              <a:latin typeface="微软雅黑" panose="020B0503020204020204" pitchFamily="34" charset="-122"/>
              <a:ea typeface="微软雅黑" panose="020B0503020204020204" pitchFamily="34" charset="-122"/>
            </a:endParaRPr>
          </a:p>
        </p:txBody>
      </p:sp>
      <p:pic>
        <p:nvPicPr>
          <p:cNvPr id="27" name="图片 26"/>
          <p:cNvPicPr>
            <a:picLocks noChangeAspect="1"/>
          </p:cNvPicPr>
          <p:nvPr/>
        </p:nvPicPr>
        <p:blipFill>
          <a:blip r:embed="rId6"/>
          <a:stretch>
            <a:fillRect/>
          </a:stretch>
        </p:blipFill>
        <p:spPr>
          <a:xfrm>
            <a:off x="7228205" y="4387850"/>
            <a:ext cx="3488055" cy="1287145"/>
          </a:xfrm>
          <a:prstGeom prst="rect">
            <a:avLst/>
          </a:prstGeom>
        </p:spPr>
      </p:pic>
      <p:sp>
        <p:nvSpPr>
          <p:cNvPr id="28" name="矩形 27"/>
          <p:cNvSpPr/>
          <p:nvPr/>
        </p:nvSpPr>
        <p:spPr>
          <a:xfrm>
            <a:off x="8467725" y="5335905"/>
            <a:ext cx="453390" cy="33909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smtClean="0">
              <a:latin typeface="微软雅黑" panose="020B0503020204020204" pitchFamily="34" charset="-122"/>
              <a:ea typeface="微软雅黑" panose="020B0503020204020204" pitchFamily="34" charset="-122"/>
            </a:endParaRPr>
          </a:p>
        </p:txBody>
      </p:sp>
      <p:sp>
        <p:nvSpPr>
          <p:cNvPr id="31" name="文本框 30"/>
          <p:cNvSpPr txBox="1"/>
          <p:nvPr/>
        </p:nvSpPr>
        <p:spPr>
          <a:xfrm>
            <a:off x="6664325" y="5742305"/>
            <a:ext cx="5507355" cy="927100"/>
          </a:xfrm>
          <a:prstGeom prst="rect">
            <a:avLst/>
          </a:prstGeom>
          <a:noFill/>
        </p:spPr>
        <p:txBody>
          <a:bodyPr wrap="square" rtlCol="0">
            <a:spAutoFit/>
          </a:bodyPr>
          <a:p>
            <a:pPr>
              <a:lnSpc>
                <a:spcPct val="120000"/>
              </a:lnSpc>
            </a:pPr>
            <a:r>
              <a:rPr lang="en-US" altLang="zh-CN" sz="1600"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sym typeface="+mn-ea"/>
              </a:rPr>
              <a:t>Skip</a:t>
            </a:r>
            <a:r>
              <a:rPr lang="zh-CN" altLang="en-US" sz="1600"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sym typeface="+mn-ea"/>
              </a:rPr>
              <a:t>：</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sym typeface="+mn-ea"/>
              </a:rPr>
              <a:t>跳跃值</a:t>
            </a:r>
            <a:r>
              <a:rPr lang="zh-CN" sz="1600">
                <a:latin typeface="微软雅黑" panose="020B0503020204020204" pitchFamily="34" charset="-122"/>
                <a:ea typeface="微软雅黑" panose="020B0503020204020204" pitchFamily="34" charset="-122"/>
                <a:sym typeface="+mn-ea"/>
              </a:rPr>
              <a:t>大小（</a:t>
            </a:r>
            <a:r>
              <a:rPr lang="en-US" altLang="zh-CN" sz="1600">
                <a:latin typeface="微软雅黑" panose="020B0503020204020204" pitchFamily="34" charset="-122"/>
                <a:ea typeface="微软雅黑" panose="020B0503020204020204" pitchFamily="34" charset="-122"/>
                <a:sym typeface="+mn-ea"/>
              </a:rPr>
              <a:t>p</a:t>
            </a:r>
            <a:r>
              <a:rPr lang="zh-CN" sz="1600">
                <a:latin typeface="微软雅黑" panose="020B0503020204020204" pitchFamily="34" charset="-122"/>
                <a:ea typeface="微软雅黑" panose="020B0503020204020204" pitchFamily="34" charset="-122"/>
                <a:sym typeface="+mn-ea"/>
              </a:rPr>
              <a:t>）反映了历史周期值，</a:t>
            </a:r>
            <a:endParaRPr lang="zh-CN" sz="1600">
              <a:solidFill>
                <a:schemeClr val="tx1"/>
              </a:solidFill>
              <a:latin typeface="微软雅黑" panose="020B0503020204020204" pitchFamily="34" charset="-122"/>
              <a:ea typeface="微软雅黑" panose="020B0503020204020204" pitchFamily="34" charset="-122"/>
              <a:sym typeface="+mn-ea"/>
            </a:endParaRPr>
          </a:p>
          <a:p>
            <a:pPr>
              <a:lnSpc>
                <a:spcPct val="120000"/>
              </a:lnSpc>
            </a:pPr>
            <a:r>
              <a:rPr lang="en-US" altLang="zh-CN" sz="1600">
                <a:latin typeface="微软雅黑" panose="020B0503020204020204" pitchFamily="34" charset="-122"/>
                <a:ea typeface="微软雅黑" panose="020B0503020204020204" pitchFamily="34" charset="-122"/>
                <a:sym typeface="+mn-ea"/>
              </a:rPr>
              <a:t>p</a:t>
            </a:r>
            <a:r>
              <a:rPr lang="zh-CN" altLang="en-US" sz="1600">
                <a:latin typeface="微软雅黑" panose="020B0503020204020204" pitchFamily="34" charset="-122"/>
                <a:ea typeface="微软雅黑" panose="020B0503020204020204" pitchFamily="34" charset="-122"/>
                <a:sym typeface="+mn-ea"/>
              </a:rPr>
              <a:t>值的选取</a:t>
            </a:r>
            <a:r>
              <a:rPr lang="zh-CN" sz="1600">
                <a:latin typeface="微软雅黑" panose="020B0503020204020204" pitchFamily="34" charset="-122"/>
                <a:ea typeface="微软雅黑" panose="020B0503020204020204" pitchFamily="34" charset="-122"/>
                <a:sym typeface="+mn-ea"/>
              </a:rPr>
              <a:t>基于以年为单位冻融循环现象</a:t>
            </a:r>
            <a:r>
              <a:rPr lang="zh-CN" sz="1600">
                <a:latin typeface="微软雅黑" panose="020B0503020204020204" pitchFamily="34" charset="-122"/>
                <a:ea typeface="微软雅黑" panose="020B0503020204020204" pitchFamily="34" charset="-122"/>
                <a:sym typeface="+mn-ea"/>
              </a:rPr>
              <a:t>的长期周期</a:t>
            </a:r>
            <a:endParaRPr lang="zh-CN" sz="1600">
              <a:solidFill>
                <a:schemeClr val="tx1"/>
              </a:solidFill>
              <a:latin typeface="微软雅黑" panose="020B0503020204020204" pitchFamily="34" charset="-122"/>
              <a:ea typeface="微软雅黑" panose="020B0503020204020204" pitchFamily="34" charset="-122"/>
              <a:sym typeface="+mn-ea"/>
            </a:endParaRPr>
          </a:p>
          <a:p>
            <a:endParaRPr lang="zh-CN" altLang="en-US" sz="1600" b="1"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bldLst>
      <p:bldP spid="11" grpId="1" animBg="1"/>
      <p:bldP spid="12"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368" y="6669229"/>
            <a:ext cx="2354111"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4909394" y="6669229"/>
            <a:ext cx="2354111"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p:nvSpPr>
        <p:spPr>
          <a:xfrm>
            <a:off x="9831125" y="6669229"/>
            <a:ext cx="2363255"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p:nvSpPr>
        <p:spPr>
          <a:xfrm>
            <a:off x="2442565" y="6669229"/>
            <a:ext cx="2357659" cy="1887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p:nvSpPr>
        <p:spPr>
          <a:xfrm>
            <a:off x="7373241" y="6669229"/>
            <a:ext cx="2357659" cy="1887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矩形 14"/>
          <p:cNvSpPr/>
          <p:nvPr/>
        </p:nvSpPr>
        <p:spPr>
          <a:xfrm>
            <a:off x="-1945" y="0"/>
            <a:ext cx="4771209"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r>
              <a:rPr lang="zh-CN" altLang="en-US" sz="3600" b="1" spc="-100" noProof="0" dirty="0">
                <a:solidFill>
                  <a:prstClr val="white"/>
                </a:solidFill>
                <a:latin typeface="微软雅黑" panose="020B0503020204020204" pitchFamily="34" charset="-122"/>
                <a:ea typeface="微软雅黑" panose="020B0503020204020204" pitchFamily="34" charset="-122"/>
              </a:rPr>
              <a:t>研究进展</a:t>
            </a:r>
            <a:endParaRPr kumimoji="0" lang="zh-CN" altLang="en-US" sz="36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6" name="图片 15"/>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a:off x="4860685" y="0"/>
            <a:ext cx="2354111" cy="1052835"/>
          </a:xfrm>
          <a:prstGeom prst="rect">
            <a:avLst/>
          </a:prstGeom>
        </p:spPr>
      </p:pic>
      <p:pic>
        <p:nvPicPr>
          <p:cNvPr id="17" name="图片 16"/>
          <p:cNvPicPr>
            <a:picLocks noChangeAspect="1"/>
          </p:cNvPicPr>
          <p:nvPr/>
        </p:nvPicPr>
        <p:blipFill rotWithShape="1">
          <a:blip r:embed="rId2" cstate="print">
            <a:extLst>
              <a:ext uri="{28A0092B-C50C-407E-A947-70E740481C1C}">
                <a14:useLocalDpi xmlns:a14="http://schemas.microsoft.com/office/drawing/2010/main" val="0"/>
              </a:ext>
            </a:extLst>
          </a:blip>
          <a:srcRect t="23035" b="9881"/>
          <a:stretch>
            <a:fillRect/>
          </a:stretch>
        </p:blipFill>
        <p:spPr>
          <a:xfrm>
            <a:off x="9837893" y="3"/>
            <a:ext cx="2354111" cy="1052836"/>
          </a:xfrm>
          <a:prstGeom prst="rect">
            <a:avLst/>
          </a:prstGeom>
        </p:spPr>
      </p:pic>
      <p:sp>
        <p:nvSpPr>
          <p:cNvPr id="18" name="矩形 17"/>
          <p:cNvSpPr/>
          <p:nvPr/>
        </p:nvSpPr>
        <p:spPr>
          <a:xfrm>
            <a:off x="7324271" y="0"/>
            <a:ext cx="2403611"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40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01" y="176485"/>
            <a:ext cx="808653" cy="720399"/>
          </a:xfrm>
          <a:prstGeom prst="rect">
            <a:avLst/>
          </a:prstGeom>
        </p:spPr>
      </p:pic>
      <p:pic>
        <p:nvPicPr>
          <p:cNvPr id="20" name="图片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31911" y="106156"/>
            <a:ext cx="982617" cy="861056"/>
          </a:xfrm>
          <a:prstGeom prst="rect">
            <a:avLst/>
          </a:prstGeom>
        </p:spPr>
      </p:pic>
      <p:sp>
        <p:nvSpPr>
          <p:cNvPr id="22" name="标题 1"/>
          <p:cNvSpPr txBox="1"/>
          <p:nvPr/>
        </p:nvSpPr>
        <p:spPr>
          <a:xfrm>
            <a:off x="887730" y="4083050"/>
            <a:ext cx="10086340" cy="561340"/>
          </a:xfrm>
          <a:prstGeom prst="rect">
            <a:avLst/>
          </a:prstGeom>
        </p:spPr>
        <p:txBody>
          <a:bodyPr/>
          <a:lstStyle>
            <a:lvl1pPr algn="l" defTabSz="913765"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2500"/>
              </a:lnSpc>
            </a:pPr>
            <a:r>
              <a:rPr lang="en-US" altLang="zh-CN" sz="1600"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600"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rPr>
              <a:t>模仿人类注意力而提出的一种解决问题的办法，简单地说就是从大量信息中快速筛选出</a:t>
            </a:r>
            <a:r>
              <a:rPr lang="zh-CN" altLang="en-US"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高价值</a:t>
            </a:r>
            <a:r>
              <a:rPr lang="zh-CN" altLang="en-US" sz="1600"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rPr>
              <a:t>信息</a:t>
            </a:r>
            <a:endParaRPr lang="zh-CN" altLang="en-US" sz="1600"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ts val="2500"/>
              </a:lnSpc>
            </a:pPr>
            <a:r>
              <a:rPr lang="en-US" altLang="zh-CN" sz="1600"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600"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rPr>
              <a:t>根据不同外部环境的影响，为每个变量赋不同权重进行实验</a:t>
            </a:r>
            <a:endParaRPr lang="zh-CN" altLang="en-US" sz="1600"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aphicFrame>
        <p:nvGraphicFramePr>
          <p:cNvPr id="32" name="表格 31"/>
          <p:cNvGraphicFramePr>
            <a:graphicFrameLocks noGrp="1"/>
          </p:cNvGraphicFramePr>
          <p:nvPr/>
        </p:nvGraphicFramePr>
        <p:xfrm>
          <a:off x="574367" y="1479343"/>
          <a:ext cx="8597900" cy="337185"/>
        </p:xfrm>
        <a:graphic>
          <a:graphicData uri="http://schemas.openxmlformats.org/drawingml/2006/table">
            <a:tbl>
              <a:tblPr firstRow="1" firstCol="1" bandRow="1"/>
              <a:tblGrid>
                <a:gridCol w="8597900"/>
              </a:tblGrid>
              <a:tr h="337185">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Ø"/>
                        <a:defRPr/>
                      </a:pPr>
                      <a:r>
                        <a:rPr lang="zh-CN" altLang="zh-CN" sz="2000" b="1" kern="1200" dirty="0">
                          <a:solidFill>
                            <a:srgbClr val="C00000"/>
                          </a:solidFill>
                          <a:effectLst/>
                          <a:latin typeface="微软雅黑" panose="020B0503020204020204" pitchFamily="34" charset="-122"/>
                          <a:ea typeface="微软雅黑" panose="020B0503020204020204" pitchFamily="34" charset="-122"/>
                          <a:cs typeface="+mn-cs"/>
                        </a:rPr>
                        <a:t>基于冻融循环周期的石窟寺局部裂隙劣化模型</a:t>
                      </a:r>
                      <a:endParaRPr lang="zh-CN" altLang="zh-CN" sz="2000" b="1" kern="1200" dirty="0">
                        <a:solidFill>
                          <a:srgbClr val="C00000"/>
                        </a:solidFill>
                        <a:effectLst/>
                        <a:latin typeface="微软雅黑" panose="020B0503020204020204" pitchFamily="34" charset="-122"/>
                        <a:ea typeface="微软雅黑" panose="020B0503020204020204" pitchFamily="34" charset="-122"/>
                        <a:cs typeface="+mn-cs"/>
                      </a:endParaRPr>
                    </a:p>
                  </a:txBody>
                  <a:tcPr marL="7923" marR="7923" marT="792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 name="标题 1"/>
          <p:cNvSpPr txBox="1"/>
          <p:nvPr/>
        </p:nvSpPr>
        <p:spPr>
          <a:xfrm>
            <a:off x="678815" y="1950720"/>
            <a:ext cx="10768965" cy="1078230"/>
          </a:xfrm>
          <a:prstGeom prst="rect">
            <a:avLst/>
          </a:prstGeom>
        </p:spPr>
        <p:txBody>
          <a:bodyPr/>
          <a:lstStyle>
            <a:lvl1pPr algn="l" defTabSz="913765"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fontAlgn="auto">
              <a:lnSpc>
                <a:spcPct val="150000"/>
              </a:lnSpc>
              <a:buFont typeface="Arial" panose="020B0604020202020204" pitchFamily="34" charset="0"/>
              <a:buChar char="•"/>
            </a:pPr>
            <a:r>
              <a:rPr lang="zh-CN" altLang="en-US" sz="1800" b="1"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rPr>
              <a:t>考虑到石窟寺受损，与温度、湿度、降雨量等</a:t>
            </a:r>
            <a:r>
              <a:rPr lang="zh-CN" altLang="en-US" sz="1800" b="1"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rPr>
              <a:t>外部环境均有关系</a:t>
            </a:r>
            <a:endParaRPr lang="zh-CN" altLang="en-US" sz="1800" b="1"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fontAlgn="auto">
              <a:lnSpc>
                <a:spcPct val="150000"/>
              </a:lnSpc>
              <a:buFont typeface="Arial" panose="020B0604020202020204" pitchFamily="34" charset="0"/>
              <a:buChar char="•"/>
            </a:pPr>
            <a:r>
              <a:rPr lang="zh-CN" altLang="en-US" sz="1800" b="1"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rPr>
              <a:t>受不同环境因素影响程度大小有差异</a:t>
            </a:r>
            <a:endParaRPr lang="zh-CN" altLang="en-US" sz="1800" b="1"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5" name="下箭头 24"/>
          <p:cNvSpPr/>
          <p:nvPr/>
        </p:nvSpPr>
        <p:spPr>
          <a:xfrm>
            <a:off x="2950210" y="3028950"/>
            <a:ext cx="313690" cy="43942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smtClean="0">
              <a:latin typeface="微软雅黑" panose="020B0503020204020204" pitchFamily="34" charset="-122"/>
              <a:ea typeface="微软雅黑" panose="020B0503020204020204" pitchFamily="34" charset="-122"/>
            </a:endParaRPr>
          </a:p>
        </p:txBody>
      </p:sp>
      <p:sp>
        <p:nvSpPr>
          <p:cNvPr id="4" name="文本框 3"/>
          <p:cNvSpPr txBox="1"/>
          <p:nvPr/>
        </p:nvSpPr>
        <p:spPr>
          <a:xfrm>
            <a:off x="887730" y="3663950"/>
            <a:ext cx="1985645" cy="411480"/>
          </a:xfrm>
          <a:prstGeom prst="rect">
            <a:avLst/>
          </a:prstGeom>
          <a:noFill/>
        </p:spPr>
        <p:txBody>
          <a:bodyPr wrap="none" rtlCol="0" anchor="t">
            <a:spAutoFit/>
          </a:bodyPr>
          <a:p>
            <a:pPr>
              <a:lnSpc>
                <a:spcPts val="2500"/>
              </a:lnSpc>
            </a:pPr>
            <a:r>
              <a:rPr lang="en-US" altLang="zh-CN" sz="2000" b="1"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rPr>
              <a:t> Attention</a:t>
            </a:r>
            <a:r>
              <a:rPr lang="zh-CN" altLang="en-US" sz="2000" b="1"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rPr>
              <a:t>机制</a:t>
            </a:r>
            <a:endParaRPr lang="zh-CN" altLang="en-US" sz="2000"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1252855" y="4822190"/>
            <a:ext cx="3929380" cy="1806575"/>
          </a:xfrm>
          <a:prstGeom prst="rect">
            <a:avLst/>
          </a:prstGeom>
        </p:spPr>
      </p:pic>
      <p:pic>
        <p:nvPicPr>
          <p:cNvPr id="11" name="图片 10"/>
          <p:cNvPicPr/>
          <p:nvPr/>
        </p:nvPicPr>
        <p:blipFill>
          <a:blip r:embed="rId6">
            <a:extLst>
              <a:ext uri="{28A0092B-C50C-407E-A947-70E740481C1C}">
                <a14:useLocalDpi xmlns:a14="http://schemas.microsoft.com/office/drawing/2010/main" val="0"/>
              </a:ext>
            </a:extLst>
          </a:blip>
          <a:srcRect/>
          <a:stretch>
            <a:fillRect/>
          </a:stretch>
        </p:blipFill>
        <p:spPr bwMode="auto">
          <a:xfrm>
            <a:off x="6304915" y="4773930"/>
            <a:ext cx="3032760" cy="190309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368" y="6669229"/>
            <a:ext cx="2354111"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4918919" y="6669229"/>
            <a:ext cx="2354111"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p:nvSpPr>
        <p:spPr>
          <a:xfrm>
            <a:off x="9831125" y="6669229"/>
            <a:ext cx="2363255"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p:nvSpPr>
        <p:spPr>
          <a:xfrm>
            <a:off x="2442565" y="6669229"/>
            <a:ext cx="2357659" cy="1887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p:nvSpPr>
        <p:spPr>
          <a:xfrm>
            <a:off x="7373241" y="6669229"/>
            <a:ext cx="2357659" cy="1887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矩形 14"/>
          <p:cNvSpPr/>
          <p:nvPr/>
        </p:nvSpPr>
        <p:spPr>
          <a:xfrm>
            <a:off x="-1945" y="0"/>
            <a:ext cx="4771209"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r>
              <a:rPr lang="zh-CN" altLang="en-US" sz="3600" b="1" spc="-100" noProof="0" dirty="0">
                <a:solidFill>
                  <a:prstClr val="white"/>
                </a:solidFill>
                <a:latin typeface="微软雅黑" panose="020B0503020204020204" pitchFamily="34" charset="-122"/>
                <a:ea typeface="微软雅黑" panose="020B0503020204020204" pitchFamily="34" charset="-122"/>
              </a:rPr>
              <a:t>研究进展</a:t>
            </a:r>
            <a:endParaRPr kumimoji="0" lang="zh-CN" altLang="en-US" sz="36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6" name="图片 15"/>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a:off x="4860685" y="0"/>
            <a:ext cx="2354111" cy="1052835"/>
          </a:xfrm>
          <a:prstGeom prst="rect">
            <a:avLst/>
          </a:prstGeom>
        </p:spPr>
      </p:pic>
      <p:pic>
        <p:nvPicPr>
          <p:cNvPr id="17" name="图片 16"/>
          <p:cNvPicPr>
            <a:picLocks noChangeAspect="1"/>
          </p:cNvPicPr>
          <p:nvPr/>
        </p:nvPicPr>
        <p:blipFill rotWithShape="1">
          <a:blip r:embed="rId2" cstate="print">
            <a:extLst>
              <a:ext uri="{28A0092B-C50C-407E-A947-70E740481C1C}">
                <a14:useLocalDpi xmlns:a14="http://schemas.microsoft.com/office/drawing/2010/main" val="0"/>
              </a:ext>
            </a:extLst>
          </a:blip>
          <a:srcRect t="23035" b="9881"/>
          <a:stretch>
            <a:fillRect/>
          </a:stretch>
        </p:blipFill>
        <p:spPr>
          <a:xfrm>
            <a:off x="9837893" y="3"/>
            <a:ext cx="2354111" cy="1052836"/>
          </a:xfrm>
          <a:prstGeom prst="rect">
            <a:avLst/>
          </a:prstGeom>
        </p:spPr>
      </p:pic>
      <p:sp>
        <p:nvSpPr>
          <p:cNvPr id="18" name="矩形 17"/>
          <p:cNvSpPr/>
          <p:nvPr/>
        </p:nvSpPr>
        <p:spPr>
          <a:xfrm>
            <a:off x="7324271" y="0"/>
            <a:ext cx="2403611"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40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01" y="176485"/>
            <a:ext cx="808653" cy="720399"/>
          </a:xfrm>
          <a:prstGeom prst="rect">
            <a:avLst/>
          </a:prstGeom>
        </p:spPr>
      </p:pic>
      <p:pic>
        <p:nvPicPr>
          <p:cNvPr id="20" name="图片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31911" y="106156"/>
            <a:ext cx="982617" cy="861056"/>
          </a:xfrm>
          <a:prstGeom prst="rect">
            <a:avLst/>
          </a:prstGeom>
        </p:spPr>
      </p:pic>
      <p:sp>
        <p:nvSpPr>
          <p:cNvPr id="22" name="标题 1"/>
          <p:cNvSpPr txBox="1"/>
          <p:nvPr/>
        </p:nvSpPr>
        <p:spPr>
          <a:xfrm>
            <a:off x="711200" y="1928495"/>
            <a:ext cx="10768965" cy="495300"/>
          </a:xfrm>
          <a:prstGeom prst="rect">
            <a:avLst/>
          </a:prstGeom>
        </p:spPr>
        <p:txBody>
          <a:bodyPr/>
          <a:lstStyle>
            <a:lvl1pPr algn="l" defTabSz="913765"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2500"/>
              </a:lnSpc>
            </a:pPr>
            <a:r>
              <a:rPr lang="zh-CN" altLang="en-US" sz="1800" b="1"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rPr>
              <a:t>局部裂隙裂化模型</a:t>
            </a:r>
            <a:r>
              <a:rPr lang="zh-CN" altLang="en-US" sz="1800" b="1"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rPr>
              <a:t>流程图</a:t>
            </a:r>
            <a:endParaRPr lang="zh-CN" altLang="en-US" sz="1800" b="1"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aphicFrame>
        <p:nvGraphicFramePr>
          <p:cNvPr id="32" name="表格 31"/>
          <p:cNvGraphicFramePr>
            <a:graphicFrameLocks noGrp="1"/>
          </p:cNvGraphicFramePr>
          <p:nvPr/>
        </p:nvGraphicFramePr>
        <p:xfrm>
          <a:off x="574367" y="1479343"/>
          <a:ext cx="8597900" cy="337185"/>
        </p:xfrm>
        <a:graphic>
          <a:graphicData uri="http://schemas.openxmlformats.org/drawingml/2006/table">
            <a:tbl>
              <a:tblPr firstRow="1" firstCol="1" bandRow="1"/>
              <a:tblGrid>
                <a:gridCol w="8597900"/>
              </a:tblGrid>
              <a:tr h="337185">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Ø"/>
                        <a:defRPr/>
                      </a:pPr>
                      <a:r>
                        <a:rPr lang="zh-CN" altLang="zh-CN" sz="2000" b="1" kern="1200" dirty="0">
                          <a:solidFill>
                            <a:srgbClr val="C00000"/>
                          </a:solidFill>
                          <a:effectLst/>
                          <a:latin typeface="微软雅黑" panose="020B0503020204020204" pitchFamily="34" charset="-122"/>
                          <a:ea typeface="微软雅黑" panose="020B0503020204020204" pitchFamily="34" charset="-122"/>
                          <a:cs typeface="+mn-cs"/>
                        </a:rPr>
                        <a:t>基于冻融循环周期的石窟寺局部裂隙劣化模型</a:t>
                      </a:r>
                      <a:endParaRPr lang="zh-CN" altLang="zh-CN" sz="2000" b="1" kern="1200" dirty="0">
                        <a:solidFill>
                          <a:srgbClr val="C00000"/>
                        </a:solidFill>
                        <a:effectLst/>
                        <a:latin typeface="微软雅黑" panose="020B0503020204020204" pitchFamily="34" charset="-122"/>
                        <a:ea typeface="微软雅黑" panose="020B0503020204020204" pitchFamily="34" charset="-122"/>
                        <a:cs typeface="+mn-cs"/>
                      </a:endParaRPr>
                    </a:p>
                  </a:txBody>
                  <a:tcPr marL="7923" marR="7923" marT="792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4" name="组合 3"/>
          <p:cNvGrpSpPr/>
          <p:nvPr/>
        </p:nvGrpSpPr>
        <p:grpSpPr>
          <a:xfrm>
            <a:off x="679450" y="3505835"/>
            <a:ext cx="2160905" cy="1451610"/>
            <a:chOff x="562" y="6018"/>
            <a:chExt cx="2003" cy="2286"/>
          </a:xfrm>
        </p:grpSpPr>
        <p:sp>
          <p:nvSpPr>
            <p:cNvPr id="34" name="TextBox 33"/>
            <p:cNvSpPr txBox="1"/>
            <p:nvPr/>
          </p:nvSpPr>
          <p:spPr>
            <a:xfrm>
              <a:off x="655" y="6740"/>
              <a:ext cx="1402" cy="483"/>
            </a:xfrm>
            <a:prstGeom prst="rect">
              <a:avLst/>
            </a:prstGeom>
            <a:noFill/>
          </p:spPr>
          <p:txBody>
            <a:bodyPr wrap="square" rtlCol="0">
              <a:spAutoFit/>
            </a:bodyPr>
            <a:p>
              <a:r>
                <a:rPr lang="zh-CN" altLang="en-US" sz="1400"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rPr>
                <a:t>湿度历史数据</a:t>
              </a:r>
              <a:endParaRPr lang="zh-CN" altLang="en-US" sz="1400"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TextBox 34"/>
            <p:cNvSpPr txBox="1"/>
            <p:nvPr/>
          </p:nvSpPr>
          <p:spPr>
            <a:xfrm>
              <a:off x="655" y="7237"/>
              <a:ext cx="1402" cy="483"/>
            </a:xfrm>
            <a:prstGeom prst="rect">
              <a:avLst/>
            </a:prstGeom>
            <a:noFill/>
          </p:spPr>
          <p:txBody>
            <a:bodyPr wrap="square" rtlCol="0">
              <a:spAutoFit/>
            </a:bodyPr>
            <a:p>
              <a:r>
                <a:rPr lang="zh-CN" altLang="en-US" sz="1400"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rPr>
                <a:t>温度历史数据</a:t>
              </a:r>
              <a:endParaRPr lang="en-US" altLang="zh-CN" sz="1400"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TextBox 35"/>
            <p:cNvSpPr txBox="1"/>
            <p:nvPr/>
          </p:nvSpPr>
          <p:spPr>
            <a:xfrm>
              <a:off x="655" y="7783"/>
              <a:ext cx="1354" cy="483"/>
            </a:xfrm>
            <a:prstGeom prst="rect">
              <a:avLst/>
            </a:prstGeom>
            <a:noFill/>
          </p:spPr>
          <p:txBody>
            <a:bodyPr wrap="square" rtlCol="0">
              <a:spAutoFit/>
            </a:bodyPr>
            <a:p>
              <a:r>
                <a:rPr lang="zh-CN" altLang="en-US" sz="1400"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rPr>
                <a:t>裂隙历史数据</a:t>
              </a:r>
              <a:endParaRPr lang="zh-CN" altLang="en-US" sz="1400"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0" name="TextBox 39"/>
            <p:cNvSpPr txBox="1"/>
            <p:nvPr/>
          </p:nvSpPr>
          <p:spPr>
            <a:xfrm>
              <a:off x="562" y="6122"/>
              <a:ext cx="1639" cy="483"/>
            </a:xfrm>
            <a:prstGeom prst="rect">
              <a:avLst/>
            </a:prstGeom>
            <a:noFill/>
          </p:spPr>
          <p:txBody>
            <a:bodyPr wrap="square" rtlCol="0">
              <a:spAutoFit/>
            </a:bodyPr>
            <a:p>
              <a:r>
                <a:rPr lang="zh-CN" altLang="en-US" sz="1400"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rPr>
                <a:t>霜点</a:t>
              </a:r>
              <a:r>
                <a:rPr lang="en-US" altLang="zh-CN" sz="1400"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rPr>
                <a:t>露点历史数据</a:t>
              </a:r>
              <a:endParaRPr lang="en-US" altLang="zh-CN" sz="1400"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左大括号 2"/>
            <p:cNvSpPr/>
            <p:nvPr/>
          </p:nvSpPr>
          <p:spPr>
            <a:xfrm rot="10800000">
              <a:off x="2057" y="6018"/>
              <a:ext cx="508" cy="2286"/>
            </a:xfrm>
            <a:prstGeom prst="leftBrace">
              <a:avLst>
                <a:gd name="adj1" fmla="val 0"/>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grpSp>
      <p:sp>
        <p:nvSpPr>
          <p:cNvPr id="5" name="矩形 4"/>
          <p:cNvSpPr/>
          <p:nvPr/>
        </p:nvSpPr>
        <p:spPr>
          <a:xfrm>
            <a:off x="8645525" y="3423285"/>
            <a:ext cx="2413635" cy="47561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smtClean="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5"/>
          <a:stretch>
            <a:fillRect/>
          </a:stretch>
        </p:blipFill>
        <p:spPr>
          <a:xfrm>
            <a:off x="2892425" y="2399665"/>
            <a:ext cx="7679055" cy="2772410"/>
          </a:xfrm>
          <a:prstGeom prst="rect">
            <a:avLst/>
          </a:prstGeom>
        </p:spPr>
      </p:pic>
      <p:sp>
        <p:nvSpPr>
          <p:cNvPr id="2" name="文本框 1"/>
          <p:cNvSpPr txBox="1"/>
          <p:nvPr/>
        </p:nvSpPr>
        <p:spPr>
          <a:xfrm>
            <a:off x="3619500" y="5245735"/>
            <a:ext cx="3992880" cy="398780"/>
          </a:xfrm>
          <a:prstGeom prst="rect">
            <a:avLst/>
          </a:prstGeom>
          <a:noFill/>
        </p:spPr>
        <p:txBody>
          <a:bodyPr wrap="none" rtlCol="0">
            <a:spAutoFit/>
          </a:bodyPr>
          <a:p>
            <a:r>
              <a:rPr lang="zh-CN" altLang="en-US" sz="2000"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rPr>
              <a:t>基于深度学习模型对裂隙进行预测</a:t>
            </a:r>
            <a:endParaRPr lang="zh-CN" altLang="en-US" sz="2000"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72" name="组合 4"/>
          <p:cNvGrpSpPr/>
          <p:nvPr/>
        </p:nvGrpSpPr>
        <p:grpSpPr bwMode="auto">
          <a:xfrm>
            <a:off x="8945138" y="3759336"/>
            <a:ext cx="2765489" cy="1394132"/>
            <a:chOff x="5000581" y="2608263"/>
            <a:chExt cx="3938496" cy="1501774"/>
          </a:xfrm>
        </p:grpSpPr>
        <p:sp>
          <p:nvSpPr>
            <p:cNvPr id="74" name="矩形 73"/>
            <p:cNvSpPr/>
            <p:nvPr/>
          </p:nvSpPr>
          <p:spPr>
            <a:xfrm>
              <a:off x="7607881" y="2924867"/>
              <a:ext cx="1331196" cy="869257"/>
            </a:xfrm>
            <a:prstGeom prst="rect">
              <a:avLst/>
            </a:prstGeom>
            <a:solidFill>
              <a:srgbClr val="FFFFCC"/>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r>
                <a:rPr lang="zh-CN" altLang="en-US" sz="1600" dirty="0">
                  <a:ln>
                    <a:solidFill>
                      <a:srgbClr val="FF0000"/>
                    </a:solidFill>
                  </a:ln>
                  <a:latin typeface="+mn-ea"/>
                </a:rPr>
                <a:t>石窟寺稳定性函数</a:t>
              </a:r>
              <a:endParaRPr lang="zh-CN" altLang="en-US" sz="1600" dirty="0">
                <a:ln>
                  <a:solidFill>
                    <a:srgbClr val="FF0000"/>
                  </a:solidFill>
                </a:ln>
                <a:latin typeface="+mn-ea"/>
              </a:endParaRPr>
            </a:p>
          </p:txBody>
        </p:sp>
        <p:sp>
          <p:nvSpPr>
            <p:cNvPr id="75" name="矩形 74"/>
            <p:cNvSpPr/>
            <p:nvPr/>
          </p:nvSpPr>
          <p:spPr>
            <a:xfrm>
              <a:off x="5351465" y="2608263"/>
              <a:ext cx="1615153" cy="53491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lang="zh-CN" altLang="en-US">
                <a:ln>
                  <a:solidFill>
                    <a:srgbClr val="FF0000"/>
                  </a:solidFill>
                </a:ln>
              </a:endParaRPr>
            </a:p>
          </p:txBody>
        </p:sp>
        <p:cxnSp>
          <p:nvCxnSpPr>
            <p:cNvPr id="76" name="直接箭头连接符 75"/>
            <p:cNvCxnSpPr>
              <a:stCxn id="78" idx="0"/>
            </p:cNvCxnSpPr>
            <p:nvPr/>
          </p:nvCxnSpPr>
          <p:spPr>
            <a:xfrm flipV="1">
              <a:off x="6472096" y="3466573"/>
              <a:ext cx="1157556" cy="3276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6111805" y="3794125"/>
              <a:ext cx="720709" cy="31591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r>
                <a:rPr lang="zh-CN" altLang="en-US" sz="1200">
                  <a:ln>
                    <a:solidFill>
                      <a:srgbClr val="FF0000"/>
                    </a:solidFill>
                  </a:ln>
                </a:rPr>
                <a:t>裂隙</a:t>
              </a:r>
              <a:endParaRPr lang="zh-CN" altLang="en-US" sz="1200">
                <a:ln>
                  <a:solidFill>
                    <a:srgbClr val="FF0000"/>
                  </a:solidFill>
                </a:ln>
              </a:endParaRPr>
            </a:p>
          </p:txBody>
        </p:sp>
        <p:sp>
          <p:nvSpPr>
            <p:cNvPr id="79" name="矩形 78"/>
            <p:cNvSpPr/>
            <p:nvPr/>
          </p:nvSpPr>
          <p:spPr>
            <a:xfrm>
              <a:off x="5000581" y="3368675"/>
              <a:ext cx="719122" cy="31591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r>
                <a:rPr lang="zh-CN" altLang="en-US" sz="1200">
                  <a:ln>
                    <a:solidFill>
                      <a:srgbClr val="FF0000"/>
                    </a:solidFill>
                  </a:ln>
                </a:rPr>
                <a:t>裂隙</a:t>
              </a:r>
              <a:endParaRPr lang="zh-CN" altLang="en-US" sz="1200">
                <a:ln>
                  <a:solidFill>
                    <a:srgbClr val="FF0000"/>
                  </a:solidFill>
                </a:ln>
              </a:endParaRPr>
            </a:p>
          </p:txBody>
        </p:sp>
        <p:cxnSp>
          <p:nvCxnSpPr>
            <p:cNvPr id="81" name="直接箭头连接符 80"/>
            <p:cNvCxnSpPr>
              <a:stCxn id="75" idx="3"/>
            </p:cNvCxnSpPr>
            <p:nvPr/>
          </p:nvCxnSpPr>
          <p:spPr>
            <a:xfrm>
              <a:off x="6966770" y="2875572"/>
              <a:ext cx="619474" cy="4384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stCxn id="79" idx="3"/>
              <a:endCxn id="74" idx="1"/>
            </p:cNvCxnSpPr>
            <p:nvPr/>
          </p:nvCxnSpPr>
          <p:spPr>
            <a:xfrm flipV="1">
              <a:off x="5719684" y="3359864"/>
              <a:ext cx="1888264" cy="1669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文本框 4"/>
              <p:cNvSpPr txBox="1"/>
              <p:nvPr/>
            </p:nvSpPr>
            <p:spPr>
              <a:xfrm>
                <a:off x="4005580" y="2756535"/>
                <a:ext cx="5471795" cy="2548890"/>
              </a:xfrm>
              <a:prstGeom prst="rect">
                <a:avLst/>
              </a:prstGeom>
              <a:noFill/>
            </p:spPr>
            <p:txBody>
              <a:bodyPr wrap="square" rtlCol="0">
                <a:spAutoFit/>
              </a:bodyPr>
              <a:p>
                <a:pPr marL="342900" indent="-342900">
                  <a:lnSpc>
                    <a:spcPct val="140000"/>
                  </a:lnSpc>
                  <a:buFont typeface="Arial" panose="020B0604020202020204" pitchFamily="34" charset="0"/>
                  <a:buChar char="•"/>
                </a:pPr>
                <a14:m>
                  <m:oMath xmlns:m="http://schemas.openxmlformats.org/officeDocument/2006/math">
                    <m:r>
                      <a:rPr lang="en-US" altLang="zh-CN" i="1" kern="100" dirty="0">
                        <a:solidFill>
                          <a:srgbClr val="1A6693"/>
                        </a:solidFill>
                        <a:latin typeface="Cambria Math" panose="02040503050406030204" charset="0"/>
                        <a:ea typeface="MS Mincho" charset="0"/>
                        <a:cs typeface="Cambria Math" panose="02040503050406030204" charset="0"/>
                      </a:rPr>
                      <m:t>∆</m:t>
                    </m:r>
                  </m:oMath>
                </a14:m>
                <a:r>
                  <a:rPr lang="en-US" altLang="zh-CN" b="1" kern="100" dirty="0">
                    <a:solidFill>
                      <a:srgbClr val="1A6693"/>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b="1" kern="100" dirty="0">
                    <a:solidFill>
                      <a:srgbClr val="1A6693"/>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kern="100" dirty="0">
                    <a:solidFill>
                      <a:srgbClr val="1A6693"/>
                    </a:solidFill>
                    <a:latin typeface="微软雅黑" panose="020B0503020204020204" pitchFamily="34" charset="-122"/>
                    <a:ea typeface="微软雅黑" panose="020B0503020204020204" pitchFamily="34" charset="-122"/>
                    <a:cs typeface="微软雅黑" panose="020B0503020204020204" pitchFamily="34" charset="-122"/>
                  </a:rPr>
                  <a:t>临界疲劳损伤</a:t>
                </a:r>
                <a:endParaRPr lang="zh-CN" altLang="en-US" sz="1600" kern="100" dirty="0">
                  <a:solidFill>
                    <a:srgbClr val="1A6693"/>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140000"/>
                  </a:lnSpc>
                  <a:buFont typeface="Arial" panose="020B0604020202020204" pitchFamily="34" charset="0"/>
                  <a:buChar char="•"/>
                </a:pPr>
                <a:r>
                  <a:rPr lang="en-US" altLang="zh-CN" sz="1600" kern="100" dirty="0">
                    <a:solidFill>
                      <a:srgbClr val="1A6693"/>
                    </a:solidFill>
                    <a:latin typeface="微软雅黑" panose="020B0503020204020204" pitchFamily="34" charset="-122"/>
                    <a:ea typeface="微软雅黑" panose="020B0503020204020204" pitchFamily="34" charset="-122"/>
                    <a:cs typeface="微软雅黑" panose="020B0503020204020204" pitchFamily="34" charset="-122"/>
                    <a:sym typeface="+mn-ea"/>
                  </a:rPr>
                  <a:t>E</a:t>
                </a:r>
                <a:r>
                  <a:rPr lang="en-US" altLang="zh-CN" sz="1600" b="1" kern="100" dirty="0">
                    <a:solidFill>
                      <a:srgbClr val="1A6693"/>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600" b="1" kern="100" dirty="0">
                    <a:solidFill>
                      <a:srgbClr val="1A6693"/>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600" kern="100" dirty="0">
                    <a:solidFill>
                      <a:srgbClr val="1A6693"/>
                    </a:solidFill>
                    <a:latin typeface="微软雅黑" panose="020B0503020204020204" pitchFamily="34" charset="-122"/>
                    <a:ea typeface="微软雅黑" panose="020B0503020204020204" pitchFamily="34" charset="-122"/>
                    <a:cs typeface="微软雅黑" panose="020B0503020204020204" pitchFamily="34" charset="-122"/>
                    <a:sym typeface="+mn-ea"/>
                  </a:rPr>
                  <a:t>材质因子系数</a:t>
                </a:r>
                <a:endParaRPr lang="zh-CN" altLang="en-US" sz="1600" kern="100" dirty="0">
                  <a:solidFill>
                    <a:srgbClr val="1A6693"/>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140000"/>
                  </a:lnSpc>
                  <a:buFont typeface="Arial" panose="020B0604020202020204" pitchFamily="34" charset="0"/>
                  <a:buChar char="•"/>
                </a:pPr>
                <a14:m>
                  <m:oMath xmlns:m="http://schemas.openxmlformats.org/officeDocument/2006/math">
                    <m:sSub>
                      <m:sSubPr>
                        <m:ctrlPr>
                          <a:rPr lang="en-US" altLang="zh-CN" sz="1600" i="1" kern="100" dirty="0">
                            <a:solidFill>
                              <a:srgbClr val="1A6693"/>
                            </a:solidFill>
                            <a:latin typeface="Cambria Math" panose="02040503050406030204" charset="0"/>
                            <a:ea typeface="微软雅黑" panose="020B0503020204020204" pitchFamily="34" charset="-122"/>
                            <a:cs typeface="Cambria Math" panose="02040503050406030204" charset="0"/>
                          </a:rPr>
                        </m:ctrlPr>
                      </m:sSubPr>
                      <m:e>
                        <m:r>
                          <a:rPr lang="en-US" altLang="zh-CN" sz="1600" i="1" kern="100" dirty="0">
                            <a:solidFill>
                              <a:srgbClr val="1A6693"/>
                            </a:solidFill>
                            <a:latin typeface="Cambria Math" panose="02040503050406030204" charset="0"/>
                            <a:ea typeface="微软雅黑" panose="020B0503020204020204" pitchFamily="34" charset="-122"/>
                            <a:cs typeface="Cambria Math" panose="02040503050406030204" charset="0"/>
                          </a:rPr>
                          <m:t>𝑁</m:t>
                        </m:r>
                      </m:e>
                      <m:sub>
                        <m:r>
                          <a:rPr lang="en-US" altLang="zh-CN" sz="1600" i="1" kern="100" dirty="0">
                            <a:solidFill>
                              <a:srgbClr val="1A6693"/>
                            </a:solidFill>
                            <a:latin typeface="Cambria Math" panose="02040503050406030204" charset="0"/>
                            <a:ea typeface="微软雅黑" panose="020B0503020204020204" pitchFamily="34" charset="-122"/>
                            <a:cs typeface="Cambria Math" panose="02040503050406030204" charset="0"/>
                          </a:rPr>
                          <m:t>𝑑</m:t>
                        </m:r>
                      </m:sub>
                    </m:sSub>
                  </m:oMath>
                </a14:m>
                <a:r>
                  <a:rPr lang="en-US" altLang="zh-CN" sz="1600" b="1" kern="100" dirty="0">
                    <a:solidFill>
                      <a:srgbClr val="1A6693"/>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b="1" kern="100" dirty="0">
                    <a:solidFill>
                      <a:srgbClr val="1A6693"/>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kern="100" dirty="0">
                    <a:solidFill>
                      <a:srgbClr val="1A6693"/>
                    </a:solidFill>
                    <a:latin typeface="微软雅黑" panose="020B0503020204020204" pitchFamily="34" charset="-122"/>
                    <a:ea typeface="微软雅黑" panose="020B0503020204020204" pitchFamily="34" charset="-122"/>
                    <a:cs typeface="微软雅黑" panose="020B0503020204020204" pitchFamily="34" charset="-122"/>
                  </a:rPr>
                  <a:t>冻融循环周期循环次数</a:t>
                </a:r>
                <a:endParaRPr lang="zh-CN" altLang="en-US" sz="1600" kern="100" dirty="0">
                  <a:solidFill>
                    <a:srgbClr val="1A6693"/>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140000"/>
                  </a:lnSpc>
                  <a:buFont typeface="Arial" panose="020B0604020202020204" pitchFamily="34" charset="0"/>
                  <a:buChar char="•"/>
                </a:pPr>
                <a:r>
                  <a:rPr lang="zh-CN" altLang="en-US" sz="1600" kern="100" dirty="0">
                    <a:solidFill>
                      <a:srgbClr val="1A6693"/>
                    </a:solidFill>
                    <a:latin typeface="微软雅黑" panose="020B0503020204020204" pitchFamily="34" charset="-122"/>
                    <a:ea typeface="微软雅黑" panose="020B0503020204020204" pitchFamily="34" charset="-122"/>
                    <a:cs typeface="微软雅黑" panose="020B0503020204020204" pitchFamily="34" charset="-122"/>
                  </a:rPr>
                  <a:t>n</a:t>
                </a:r>
                <a:r>
                  <a:rPr lang="en-US" altLang="zh-CN" sz="1600" kern="100" dirty="0">
                    <a:solidFill>
                      <a:srgbClr val="1A6693"/>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b="1" kern="100" dirty="0">
                    <a:solidFill>
                      <a:srgbClr val="1A6693"/>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kern="100" dirty="0">
                    <a:solidFill>
                      <a:srgbClr val="1A6693"/>
                    </a:solidFill>
                    <a:latin typeface="微软雅黑" panose="020B0503020204020204" pitchFamily="34" charset="-122"/>
                    <a:ea typeface="微软雅黑" panose="020B0503020204020204" pitchFamily="34" charset="-122"/>
                    <a:cs typeface="微软雅黑" panose="020B0503020204020204" pitchFamily="34" charset="-122"/>
                  </a:rPr>
                  <a:t>外部作用年限</a:t>
                </a:r>
                <a:endParaRPr lang="zh-CN" altLang="en-US" sz="1600" kern="100" dirty="0">
                  <a:solidFill>
                    <a:srgbClr val="1A6693"/>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140000"/>
                  </a:lnSpc>
                  <a:buFont typeface="Arial" panose="020B0604020202020204" pitchFamily="34" charset="0"/>
                  <a:buChar char="•"/>
                </a:pPr>
                <a14:m>
                  <m:oMath xmlns:m="http://schemas.openxmlformats.org/officeDocument/2006/math">
                    <m:sSub>
                      <m:sSubPr>
                        <m:ctrlPr>
                          <a:rPr lang="en-US" altLang="zh-CN" sz="1600" i="1" kern="100" dirty="0">
                            <a:solidFill>
                              <a:srgbClr val="1A6693"/>
                            </a:solidFill>
                            <a:latin typeface="Cambria Math" panose="02040503050406030204" charset="0"/>
                            <a:ea typeface="微软雅黑" panose="020B0503020204020204" pitchFamily="34" charset="-122"/>
                            <a:cs typeface="Cambria Math" panose="02040503050406030204" charset="0"/>
                          </a:rPr>
                        </m:ctrlPr>
                      </m:sSubPr>
                      <m:e>
                        <m:r>
                          <a:rPr lang="en-US" altLang="zh-CN" sz="1600" i="1" kern="100" dirty="0">
                            <a:solidFill>
                              <a:srgbClr val="1A6693"/>
                            </a:solidFill>
                            <a:latin typeface="Cambria Math" panose="02040503050406030204" charset="0"/>
                            <a:ea typeface="微软雅黑" panose="020B0503020204020204" pitchFamily="34" charset="-122"/>
                            <a:cs typeface="Cambria Math" panose="02040503050406030204" charset="0"/>
                          </a:rPr>
                          <m:t>𝑆</m:t>
                        </m:r>
                      </m:e>
                      <m:sub>
                        <m:r>
                          <a:rPr lang="en-US" altLang="zh-CN" sz="1600" i="1" kern="100" dirty="0">
                            <a:solidFill>
                              <a:srgbClr val="1A6693"/>
                            </a:solidFill>
                            <a:latin typeface="Cambria Math" panose="02040503050406030204" charset="0"/>
                            <a:ea typeface="微软雅黑" panose="020B0503020204020204" pitchFamily="34" charset="-122"/>
                            <a:cs typeface="Cambria Math" panose="02040503050406030204" charset="0"/>
                          </a:rPr>
                          <m:t>𝑒𝑞</m:t>
                        </m:r>
                      </m:sub>
                    </m:sSub>
                  </m:oMath>
                </a14:m>
                <a:r>
                  <a:rPr lang="en-US" altLang="zh-CN" sz="1600" b="1" kern="100" dirty="0">
                    <a:solidFill>
                      <a:srgbClr val="1A6693"/>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b="1" kern="100" dirty="0">
                    <a:solidFill>
                      <a:srgbClr val="1A6693"/>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kern="100" dirty="0">
                    <a:solidFill>
                      <a:srgbClr val="1A6693"/>
                    </a:solidFill>
                    <a:latin typeface="微软雅黑" panose="020B0503020204020204" pitchFamily="34" charset="-122"/>
                    <a:ea typeface="微软雅黑" panose="020B0503020204020204" pitchFamily="34" charset="-122"/>
                    <a:cs typeface="微软雅黑" panose="020B0503020204020204" pitchFamily="34" charset="-122"/>
                  </a:rPr>
                  <a:t>温度、湿度等外部环境的作用程度</a:t>
                </a:r>
                <a:endParaRPr lang="zh-CN" altLang="en-US" sz="1600" b="1" kern="100" dirty="0">
                  <a:solidFill>
                    <a:srgbClr val="1A6693"/>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140000"/>
                  </a:lnSpc>
                  <a:buFont typeface="Arial" panose="020B0604020202020204" pitchFamily="34" charset="0"/>
                  <a:buChar char="•"/>
                </a:pPr>
                <a:r>
                  <a:rPr lang="en-US" altLang="zh-CN" sz="1600" kern="100" dirty="0">
                    <a:solidFill>
                      <a:srgbClr val="1A6693"/>
                    </a:solidFill>
                    <a:latin typeface="微软雅黑" panose="020B0503020204020204" pitchFamily="34" charset="-122"/>
                    <a:ea typeface="微软雅黑" panose="020B0503020204020204" pitchFamily="34" charset="-122"/>
                    <a:cs typeface="微软雅黑" panose="020B0503020204020204" pitchFamily="34" charset="-122"/>
                    <a:sym typeface="+mn-ea"/>
                  </a:rPr>
                  <a:t>c     </a:t>
                </a:r>
                <a:r>
                  <a:rPr lang="en-US" altLang="zh-CN" sz="1600" b="1" kern="100" dirty="0">
                    <a:solidFill>
                      <a:srgbClr val="1A6693"/>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600" kern="100" dirty="0">
                    <a:solidFill>
                      <a:srgbClr val="1A6693"/>
                    </a:solidFill>
                    <a:latin typeface="微软雅黑" panose="020B0503020204020204" pitchFamily="34" charset="-122"/>
                    <a:ea typeface="微软雅黑" panose="020B0503020204020204" pitchFamily="34" charset="-122"/>
                    <a:cs typeface="微软雅黑" panose="020B0503020204020204" pitchFamily="34" charset="-122"/>
                    <a:sym typeface="+mn-ea"/>
                  </a:rPr>
                  <a:t>局部裂隙发展趋势</a:t>
                </a:r>
                <a:endParaRPr lang="en-US" altLang="zh-CN" sz="1600" kern="100" dirty="0">
                  <a:solidFill>
                    <a:srgbClr val="1A6693"/>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140000"/>
                  </a:lnSpc>
                  <a:buFont typeface="Arial" panose="020B0604020202020204" pitchFamily="34" charset="0"/>
                  <a:buChar char="•"/>
                </a:pPr>
                <a:r>
                  <a:rPr lang="en-US" altLang="zh-CN" sz="1600" kern="100" dirty="0">
                    <a:solidFill>
                      <a:srgbClr val="1A6693"/>
                    </a:solidFill>
                    <a:latin typeface="微软雅黑" panose="020B0503020204020204" pitchFamily="34" charset="-122"/>
                    <a:ea typeface="微软雅黑" panose="020B0503020204020204" pitchFamily="34" charset="-122"/>
                    <a:cs typeface="微软雅黑" panose="020B0503020204020204" pitchFamily="34" charset="-122"/>
                  </a:rPr>
                  <a:t>K     </a:t>
                </a:r>
                <a:r>
                  <a:rPr lang="en-US" altLang="zh-CN" sz="1600" b="1" kern="100" dirty="0">
                    <a:solidFill>
                      <a:srgbClr val="1A6693"/>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kern="100" dirty="0">
                    <a:solidFill>
                      <a:srgbClr val="1A6693"/>
                    </a:solidFill>
                    <a:latin typeface="微软雅黑" panose="020B0503020204020204" pitchFamily="34" charset="-122"/>
                    <a:ea typeface="微软雅黑" panose="020B0503020204020204" pitchFamily="34" charset="-122"/>
                    <a:cs typeface="微软雅黑" panose="020B0503020204020204" pitchFamily="34" charset="-122"/>
                  </a:rPr>
                  <a:t>地理位置因子</a:t>
                </a:r>
                <a:r>
                  <a:rPr lang="zh-CN" altLang="en-US" sz="1600" kern="100" dirty="0">
                    <a:solidFill>
                      <a:srgbClr val="1A6693"/>
                    </a:solidFill>
                    <a:latin typeface="微软雅黑" panose="020B0503020204020204" pitchFamily="34" charset="-122"/>
                    <a:ea typeface="微软雅黑" panose="020B0503020204020204" pitchFamily="34" charset="-122"/>
                    <a:cs typeface="微软雅黑" panose="020B0503020204020204" pitchFamily="34" charset="-122"/>
                  </a:rPr>
                  <a:t>系数</a:t>
                </a:r>
                <a:endParaRPr lang="zh-CN" altLang="en-US" sz="1600" kern="100" dirty="0">
                  <a:solidFill>
                    <a:srgbClr val="1A6693"/>
                  </a:solidFill>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p:sp>
            <p:nvSpPr>
              <p:cNvPr id="5" name="文本框 4"/>
              <p:cNvSpPr txBox="1">
                <a:spLocks noRot="1" noChangeAspect="1" noMove="1" noResize="1" noEditPoints="1" noAdjustHandles="1" noChangeArrowheads="1" noChangeShapeType="1" noTextEdit="1"/>
              </p:cNvSpPr>
              <p:nvPr/>
            </p:nvSpPr>
            <p:spPr>
              <a:xfrm>
                <a:off x="4005580" y="2756535"/>
                <a:ext cx="5471795" cy="2548890"/>
              </a:xfrm>
              <a:prstGeom prst="rect">
                <a:avLst/>
              </a:prstGeom>
              <a:blipFill rotWithShape="1">
                <a:blip r:embed="rId1"/>
                <a:stretch>
                  <a:fillRect/>
                </a:stretch>
              </a:blipFill>
            </p:spPr>
            <p:txBody>
              <a:bodyPr/>
              <a:lstStyle/>
              <a:p>
                <a:r>
                  <a:rPr lang="zh-CN" altLang="en-US">
                    <a:noFill/>
                  </a:rPr>
                  <a:t> </a:t>
                </a:r>
              </a:p>
            </p:txBody>
          </p:sp>
        </mc:Fallback>
      </mc:AlternateContent>
      <p:sp>
        <p:nvSpPr>
          <p:cNvPr id="6" name="矩形 5"/>
          <p:cNvSpPr/>
          <p:nvPr/>
        </p:nvSpPr>
        <p:spPr>
          <a:xfrm>
            <a:off x="71292" y="6669229"/>
            <a:ext cx="2354111"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4918919" y="6669229"/>
            <a:ext cx="2354111"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p:nvSpPr>
        <p:spPr>
          <a:xfrm>
            <a:off x="9831125" y="6669229"/>
            <a:ext cx="2363255"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p:nvSpPr>
        <p:spPr>
          <a:xfrm>
            <a:off x="2442565" y="6669229"/>
            <a:ext cx="2357659" cy="1887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p:nvSpPr>
        <p:spPr>
          <a:xfrm>
            <a:off x="7373241" y="6669229"/>
            <a:ext cx="2357659" cy="1887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矩形 14"/>
          <p:cNvSpPr/>
          <p:nvPr/>
        </p:nvSpPr>
        <p:spPr>
          <a:xfrm>
            <a:off x="-1945" y="0"/>
            <a:ext cx="4771209"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r>
              <a:rPr lang="zh-CN" altLang="en-US" sz="3600" b="1" spc="-100" noProof="0" dirty="0">
                <a:solidFill>
                  <a:prstClr val="white"/>
                </a:solidFill>
                <a:latin typeface="微软雅黑" panose="020B0503020204020204" pitchFamily="34" charset="-122"/>
                <a:ea typeface="微软雅黑" panose="020B0503020204020204" pitchFamily="34" charset="-122"/>
              </a:rPr>
              <a:t>研究进展</a:t>
            </a:r>
            <a:endParaRPr kumimoji="0" lang="zh-CN" altLang="en-US" sz="36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6" name="图片 15"/>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4860685" y="0"/>
            <a:ext cx="2354111" cy="1052835"/>
          </a:xfrm>
          <a:prstGeom prst="rect">
            <a:avLst/>
          </a:prstGeom>
        </p:spPr>
      </p:pic>
      <p:pic>
        <p:nvPicPr>
          <p:cNvPr id="17" name="图片 16"/>
          <p:cNvPicPr>
            <a:picLocks noChangeAspect="1"/>
          </p:cNvPicPr>
          <p:nvPr/>
        </p:nvPicPr>
        <p:blipFill rotWithShape="1">
          <a:blip r:embed="rId3" cstate="print">
            <a:extLst>
              <a:ext uri="{28A0092B-C50C-407E-A947-70E740481C1C}">
                <a14:useLocalDpi xmlns:a14="http://schemas.microsoft.com/office/drawing/2010/main" val="0"/>
              </a:ext>
            </a:extLst>
          </a:blip>
          <a:srcRect t="23035" b="9881"/>
          <a:stretch>
            <a:fillRect/>
          </a:stretch>
        </p:blipFill>
        <p:spPr>
          <a:xfrm>
            <a:off x="9837893" y="3"/>
            <a:ext cx="2354111" cy="1052836"/>
          </a:xfrm>
          <a:prstGeom prst="rect">
            <a:avLst/>
          </a:prstGeom>
        </p:spPr>
      </p:pic>
      <p:sp>
        <p:nvSpPr>
          <p:cNvPr id="18" name="矩形 17"/>
          <p:cNvSpPr/>
          <p:nvPr/>
        </p:nvSpPr>
        <p:spPr>
          <a:xfrm>
            <a:off x="7324271" y="0"/>
            <a:ext cx="2403611"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40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8501" y="176485"/>
            <a:ext cx="808653" cy="720399"/>
          </a:xfrm>
          <a:prstGeom prst="rect">
            <a:avLst/>
          </a:prstGeom>
        </p:spPr>
      </p:pic>
      <p:pic>
        <p:nvPicPr>
          <p:cNvPr id="20" name="图片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31911" y="106156"/>
            <a:ext cx="982617" cy="861056"/>
          </a:xfrm>
          <a:prstGeom prst="rect">
            <a:avLst/>
          </a:prstGeom>
        </p:spPr>
      </p:pic>
      <p:graphicFrame>
        <p:nvGraphicFramePr>
          <p:cNvPr id="32" name="表格 31"/>
          <p:cNvGraphicFramePr>
            <a:graphicFrameLocks noGrp="1"/>
          </p:cNvGraphicFramePr>
          <p:nvPr/>
        </p:nvGraphicFramePr>
        <p:xfrm>
          <a:off x="574367" y="1479343"/>
          <a:ext cx="8597900" cy="337185"/>
        </p:xfrm>
        <a:graphic>
          <a:graphicData uri="http://schemas.openxmlformats.org/drawingml/2006/table">
            <a:tbl>
              <a:tblPr firstRow="1" firstCol="1" bandRow="1"/>
              <a:tblGrid>
                <a:gridCol w="8597900"/>
              </a:tblGrid>
              <a:tr h="337185">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Ø"/>
                        <a:defRPr/>
                      </a:pPr>
                      <a:r>
                        <a:rPr lang="zh-CN" altLang="zh-CN" sz="2000" dirty="0">
                          <a:solidFill>
                            <a:srgbClr val="C00000"/>
                          </a:solidFill>
                          <a:effectLst/>
                          <a:latin typeface="微软雅黑" panose="020B0503020204020204" pitchFamily="34" charset="-122"/>
                          <a:ea typeface="微软雅黑" panose="020B0503020204020204" pitchFamily="34" charset="-122"/>
                          <a:sym typeface="+mn-ea"/>
                        </a:rPr>
                        <a:t>基于冻融循环周期的石窟寺整体稳定性预测模型</a:t>
                      </a:r>
                      <a:endParaRPr lang="zh-CN" altLang="zh-CN" sz="2000" b="1" kern="1200" dirty="0">
                        <a:solidFill>
                          <a:srgbClr val="C00000"/>
                        </a:solidFill>
                        <a:effectLst/>
                        <a:latin typeface="微软雅黑" panose="020B0503020204020204" pitchFamily="34" charset="-122"/>
                        <a:ea typeface="微软雅黑" panose="020B0503020204020204" pitchFamily="34" charset="-122"/>
                        <a:cs typeface="+mn-cs"/>
                      </a:endParaRPr>
                    </a:p>
                  </a:txBody>
                  <a:tcPr marL="7923" marR="7923" marT="792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89" name="右箭头 188"/>
          <p:cNvSpPr/>
          <p:nvPr/>
        </p:nvSpPr>
        <p:spPr>
          <a:xfrm>
            <a:off x="8275889" y="3613226"/>
            <a:ext cx="494674" cy="2173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latin typeface="微软雅黑" panose="020B0503020204020204" pitchFamily="34" charset="-122"/>
              <a:ea typeface="微软雅黑" panose="020B0503020204020204" pitchFamily="34" charset="-122"/>
            </a:endParaRPr>
          </a:p>
        </p:txBody>
      </p:sp>
      <p:sp>
        <p:nvSpPr>
          <p:cNvPr id="190" name="文本框 189"/>
          <p:cNvSpPr txBox="1"/>
          <p:nvPr/>
        </p:nvSpPr>
        <p:spPr>
          <a:xfrm>
            <a:off x="9868459" y="2870006"/>
            <a:ext cx="1340799" cy="338554"/>
          </a:xfrm>
          <a:prstGeom prst="rect">
            <a:avLst/>
          </a:prstGeom>
          <a:noFill/>
        </p:spPr>
        <p:txBody>
          <a:bodyPr wrap="square" rtlCol="0">
            <a:spAutoFit/>
          </a:bodyPr>
          <a:p>
            <a:r>
              <a:rPr kumimoji="1" lang="zh-CN" altLang="en-US" sz="1600"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rPr>
              <a:t>整体作用</a:t>
            </a:r>
            <a:endParaRPr kumimoji="1" lang="zh-CN" altLang="en-US" sz="1600"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8" name="文本框 197"/>
          <p:cNvSpPr txBox="1"/>
          <p:nvPr/>
        </p:nvSpPr>
        <p:spPr>
          <a:xfrm>
            <a:off x="9547860" y="3613150"/>
            <a:ext cx="1896745" cy="1383665"/>
          </a:xfrm>
          <a:prstGeom prst="rect">
            <a:avLst/>
          </a:prstGeom>
          <a:noFill/>
        </p:spPr>
        <p:txBody>
          <a:bodyPr wrap="square" rtlCol="0">
            <a:spAutoFit/>
          </a:bodyPr>
          <a:p>
            <a:pPr marL="285750" indent="-285750">
              <a:lnSpc>
                <a:spcPct val="150000"/>
              </a:lnSpc>
              <a:buFont typeface="Arial" panose="020B0604020202020204" pitchFamily="34" charset="0"/>
              <a:buChar char="•"/>
            </a:pPr>
            <a:r>
              <a:rPr kumimoji="1" lang="zh-CN" altLang="en-US" sz="1400"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rPr>
              <a:t>外部环境作用</a:t>
            </a:r>
            <a:endParaRPr kumimoji="1" lang="en-US" altLang="zh-CN" sz="1400"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kumimoji="1" lang="zh-CN" altLang="en-US" sz="1400"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rPr>
              <a:t>地理位置</a:t>
            </a:r>
            <a:r>
              <a:rPr kumimoji="1" lang="zh-CN" altLang="en-US" sz="1400"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rPr>
              <a:t>作用</a:t>
            </a:r>
            <a:endParaRPr kumimoji="1" lang="zh-CN" altLang="en-US" sz="1400"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kumimoji="1" lang="zh-CN" altLang="en-US" sz="1400"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rPr>
              <a:t>岩体材质</a:t>
            </a:r>
            <a:r>
              <a:rPr kumimoji="1" lang="zh-CN" altLang="en-US" sz="1400"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rPr>
              <a:t>作用</a:t>
            </a:r>
            <a:endParaRPr kumimoji="1" lang="zh-CN" altLang="en-US" sz="1400"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kumimoji="1" lang="zh-CN" altLang="en-US" sz="1400"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rPr>
              <a:t>局部</a:t>
            </a:r>
            <a:r>
              <a:rPr kumimoji="1" lang="zh-CN" altLang="en-US" sz="1400"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rPr>
              <a:t>裂隙作用</a:t>
            </a:r>
            <a:endParaRPr kumimoji="1" lang="zh-CN" altLang="en-US" sz="1400"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8" name="矩形 47"/>
          <p:cNvSpPr/>
          <p:nvPr/>
        </p:nvSpPr>
        <p:spPr>
          <a:xfrm>
            <a:off x="9236075" y="2630170"/>
            <a:ext cx="2499995" cy="280162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smtClean="0">
              <a:latin typeface="微软雅黑" panose="020B0503020204020204" pitchFamily="34" charset="-122"/>
              <a:ea typeface="微软雅黑" panose="020B0503020204020204" pitchFamily="34" charset="-122"/>
            </a:endParaRPr>
          </a:p>
        </p:txBody>
      </p:sp>
      <p:sp>
        <p:nvSpPr>
          <p:cNvPr id="49" name="矩形 48"/>
          <p:cNvSpPr/>
          <p:nvPr/>
        </p:nvSpPr>
        <p:spPr>
          <a:xfrm>
            <a:off x="9391650" y="3425825"/>
            <a:ext cx="2209165" cy="1713230"/>
          </a:xfrm>
          <a:prstGeom prst="rect">
            <a:avLst/>
          </a:prstGeom>
          <a:noFill/>
          <a:ln>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smtClean="0">
              <a:latin typeface="微软雅黑" panose="020B0503020204020204" pitchFamily="34" charset="-122"/>
              <a:ea typeface="微软雅黑" panose="020B0503020204020204" pitchFamily="34" charset="-122"/>
            </a:endParaRPr>
          </a:p>
        </p:txBody>
      </p:sp>
      <p:sp>
        <p:nvSpPr>
          <p:cNvPr id="2" name="标题 1"/>
          <p:cNvSpPr txBox="1"/>
          <p:nvPr/>
        </p:nvSpPr>
        <p:spPr>
          <a:xfrm>
            <a:off x="678815" y="2057400"/>
            <a:ext cx="7927340" cy="394970"/>
          </a:xfrm>
          <a:prstGeom prst="rect">
            <a:avLst/>
          </a:prstGeom>
        </p:spPr>
        <p:txBody>
          <a:bodyPr/>
          <a:lstStyle>
            <a:lvl1pPr algn="l" defTabSz="913765"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2500"/>
              </a:lnSpc>
            </a:pPr>
            <a:r>
              <a:rPr lang="zh-CN" altLang="en-US" sz="1800" b="1"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rPr>
              <a:t>设计石窟寺稳定性受损极限状态方程</a:t>
            </a:r>
            <a:endParaRPr lang="zh-CN" altLang="en-US" sz="1800" b="1"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1" name="文本框 10"/>
          <p:cNvSpPr txBox="1"/>
          <p:nvPr/>
        </p:nvSpPr>
        <p:spPr>
          <a:xfrm>
            <a:off x="891540" y="4562475"/>
            <a:ext cx="2214880" cy="411480"/>
          </a:xfrm>
          <a:prstGeom prst="rect">
            <a:avLst/>
          </a:prstGeom>
          <a:noFill/>
        </p:spPr>
        <p:txBody>
          <a:bodyPr wrap="none" rtlCol="0" anchor="t">
            <a:spAutoFit/>
          </a:bodyPr>
          <a:p>
            <a:pPr>
              <a:lnSpc>
                <a:spcPts val="2500"/>
              </a:lnSpc>
            </a:pP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石窟寺稳定性函数</a:t>
            </a:r>
            <a:endParaRPr lang="zh-CN" altLang="en-US" sz="2000" b="1" kern="1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mc:AlternateContent xmlns:mc="http://schemas.openxmlformats.org/markup-compatibility/2006">
        <mc:Choice xmlns:a14="http://schemas.microsoft.com/office/drawing/2010/main" Requires="a14">
          <p:sp>
            <p:nvSpPr>
              <p:cNvPr id="30" name="文本框 29"/>
              <p:cNvSpPr txBox="1"/>
              <p:nvPr/>
            </p:nvSpPr>
            <p:spPr>
              <a:xfrm>
                <a:off x="227965" y="3208655"/>
                <a:ext cx="3905250" cy="854710"/>
              </a:xfrm>
              <a:prstGeom prst="rect">
                <a:avLst/>
              </a:prstGeom>
              <a:noFill/>
            </p:spPr>
            <p:txBody>
              <a:bodyPr wrap="square" rtlCol="0" anchor="t">
                <a:spAutoFit/>
              </a:bodyPr>
              <a:p>
                <a:pPr algn="l"/>
                <a14:m>
                  <m:oMathPara xmlns:m="http://schemas.openxmlformats.org/officeDocument/2006/math">
                    <m:oMathParaPr>
                      <m:jc m:val="center"/>
                    </m:oMathParaPr>
                    <m:oMath xmlns:m="http://schemas.openxmlformats.org/officeDocument/2006/math">
                      <m:r>
                        <a:rPr lang="en-US" altLang="zh-CN" sz="2000" b="1" kern="100" dirty="0">
                          <a:solidFill>
                            <a:schemeClr val="tx1"/>
                          </a:solidFill>
                          <a:latin typeface="Cambria Math" panose="02040503050406030204" charset="0"/>
                          <a:ea typeface="微软雅黑" panose="020B0503020204020204" pitchFamily="34" charset="-122"/>
                          <a:cs typeface="Cambria Math" panose="02040503050406030204" charset="0"/>
                        </a:rPr>
                        <m:t>∆−</m:t>
                      </m:r>
                      <m:f>
                        <m:fPr>
                          <m:ctrlP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ctrlPr>
                        </m:fPr>
                        <m:num>
                          <m: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t>𝟏</m:t>
                          </m:r>
                        </m:num>
                        <m:den>
                          <m: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t>𝟏</m:t>
                          </m:r>
                          <m: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t>+</m:t>
                          </m:r>
                          <m:sSup>
                            <m:sSupPr>
                              <m:ctrlP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ctrlPr>
                            </m:sSupPr>
                            <m:e>
                              <m: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t>𝑒</m:t>
                              </m:r>
                            </m:e>
                            <m:sup>
                              <m:f>
                                <m:fPr>
                                  <m:ctrlP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ctrlPr>
                                </m:fPr>
                                <m:num>
                                  <m: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t>𝑬</m:t>
                                  </m:r>
                                  <m: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t>∗</m:t>
                                  </m:r>
                                  <m:sSub>
                                    <m:sSubPr>
                                      <m:ctrlP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ctrlPr>
                                    </m:sSubPr>
                                    <m:e>
                                      <m: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t>𝑵</m:t>
                                      </m:r>
                                    </m:e>
                                    <m:sub>
                                      <m: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t>𝒅</m:t>
                                      </m:r>
                                    </m:sub>
                                  </m:sSub>
                                  <m: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t>∗</m:t>
                                  </m:r>
                                  <m: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t>𝒏</m:t>
                                  </m:r>
                                  <m: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t>∗</m:t>
                                  </m:r>
                                  <m:sSub>
                                    <m:sSubPr>
                                      <m:ctrlP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ctrlPr>
                                    </m:sSubPr>
                                    <m:e>
                                      <m: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t>𝑺</m:t>
                                      </m:r>
                                    </m:e>
                                    <m:sub>
                                      <m: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t>𝒆𝒒</m:t>
                                      </m:r>
                                    </m:sub>
                                  </m:sSub>
                                  <m: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t>∗</m:t>
                                  </m:r>
                                  <m: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t>𝒄</m:t>
                                  </m:r>
                                </m:num>
                                <m:den>
                                  <m: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t>𝑲</m:t>
                                  </m:r>
                                </m:den>
                              </m:f>
                            </m:sup>
                          </m:sSup>
                        </m:den>
                      </m:f>
                    </m:oMath>
                  </m:oMathPara>
                </a14:m>
                <a:endPar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endParaRPr>
              </a:p>
            </p:txBody>
          </p:sp>
        </mc:Choice>
        <mc:Fallback>
          <p:sp>
            <p:nvSpPr>
              <p:cNvPr id="30" name="文本框 29"/>
              <p:cNvSpPr txBox="1">
                <a:spLocks noRot="1" noChangeAspect="1" noMove="1" noResize="1" noEditPoints="1" noAdjustHandles="1" noChangeArrowheads="1" noChangeShapeType="1" noTextEdit="1"/>
              </p:cNvSpPr>
              <p:nvPr/>
            </p:nvSpPr>
            <p:spPr>
              <a:xfrm>
                <a:off x="227965" y="3208655"/>
                <a:ext cx="3905250" cy="854710"/>
              </a:xfrm>
              <a:prstGeom prst="rect">
                <a:avLst/>
              </a:prstGeom>
              <a:blipFill rotWithShape="1">
                <a:blip r:embed="rId6"/>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1932305" y="1816735"/>
            <a:ext cx="6257925" cy="4672330"/>
          </a:xfrm>
          <a:prstGeom prst="rect">
            <a:avLst/>
          </a:prstGeom>
        </p:spPr>
      </p:pic>
      <p:sp>
        <p:nvSpPr>
          <p:cNvPr id="6" name="矩形 5"/>
          <p:cNvSpPr/>
          <p:nvPr/>
        </p:nvSpPr>
        <p:spPr>
          <a:xfrm>
            <a:off x="71292" y="6669229"/>
            <a:ext cx="2354111"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4918919" y="6669229"/>
            <a:ext cx="2354111"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p:nvSpPr>
        <p:spPr>
          <a:xfrm>
            <a:off x="9831125" y="6669229"/>
            <a:ext cx="2363255"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p:nvSpPr>
        <p:spPr>
          <a:xfrm>
            <a:off x="2442565" y="6669229"/>
            <a:ext cx="2357659" cy="1887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p:nvSpPr>
        <p:spPr>
          <a:xfrm>
            <a:off x="7373241" y="6669229"/>
            <a:ext cx="2357659" cy="1887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矩形 14"/>
          <p:cNvSpPr/>
          <p:nvPr/>
        </p:nvSpPr>
        <p:spPr>
          <a:xfrm>
            <a:off x="-1945" y="0"/>
            <a:ext cx="4771209"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r>
              <a:rPr lang="zh-CN" altLang="en-US" sz="3600" b="1" spc="-100" noProof="0" dirty="0">
                <a:solidFill>
                  <a:prstClr val="white"/>
                </a:solidFill>
                <a:latin typeface="微软雅黑" panose="020B0503020204020204" pitchFamily="34" charset="-122"/>
                <a:ea typeface="微软雅黑" panose="020B0503020204020204" pitchFamily="34" charset="-122"/>
              </a:rPr>
              <a:t>研究进展</a:t>
            </a:r>
            <a:endParaRPr kumimoji="0" lang="zh-CN" altLang="en-US" sz="36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6" name="图片 15"/>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4860685" y="0"/>
            <a:ext cx="2354111" cy="1052835"/>
          </a:xfrm>
          <a:prstGeom prst="rect">
            <a:avLst/>
          </a:prstGeom>
        </p:spPr>
      </p:pic>
      <p:pic>
        <p:nvPicPr>
          <p:cNvPr id="17" name="图片 16"/>
          <p:cNvPicPr>
            <a:picLocks noChangeAspect="1"/>
          </p:cNvPicPr>
          <p:nvPr/>
        </p:nvPicPr>
        <p:blipFill rotWithShape="1">
          <a:blip r:embed="rId3" cstate="print">
            <a:extLst>
              <a:ext uri="{28A0092B-C50C-407E-A947-70E740481C1C}">
                <a14:useLocalDpi xmlns:a14="http://schemas.microsoft.com/office/drawing/2010/main" val="0"/>
              </a:ext>
            </a:extLst>
          </a:blip>
          <a:srcRect t="23035" b="9881"/>
          <a:stretch>
            <a:fillRect/>
          </a:stretch>
        </p:blipFill>
        <p:spPr>
          <a:xfrm>
            <a:off x="9837893" y="3"/>
            <a:ext cx="2354111" cy="1052836"/>
          </a:xfrm>
          <a:prstGeom prst="rect">
            <a:avLst/>
          </a:prstGeom>
        </p:spPr>
      </p:pic>
      <p:sp>
        <p:nvSpPr>
          <p:cNvPr id="18" name="矩形 17"/>
          <p:cNvSpPr/>
          <p:nvPr/>
        </p:nvSpPr>
        <p:spPr>
          <a:xfrm>
            <a:off x="7324271" y="0"/>
            <a:ext cx="2403611"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40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8501" y="176485"/>
            <a:ext cx="808653" cy="720399"/>
          </a:xfrm>
          <a:prstGeom prst="rect">
            <a:avLst/>
          </a:prstGeom>
        </p:spPr>
      </p:pic>
      <p:pic>
        <p:nvPicPr>
          <p:cNvPr id="20" name="图片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31911" y="106156"/>
            <a:ext cx="982617" cy="861056"/>
          </a:xfrm>
          <a:prstGeom prst="rect">
            <a:avLst/>
          </a:prstGeom>
        </p:spPr>
      </p:pic>
      <p:graphicFrame>
        <p:nvGraphicFramePr>
          <p:cNvPr id="32" name="表格 31"/>
          <p:cNvGraphicFramePr>
            <a:graphicFrameLocks noGrp="1"/>
          </p:cNvGraphicFramePr>
          <p:nvPr/>
        </p:nvGraphicFramePr>
        <p:xfrm>
          <a:off x="574367" y="1479343"/>
          <a:ext cx="8597900" cy="337185"/>
        </p:xfrm>
        <a:graphic>
          <a:graphicData uri="http://schemas.openxmlformats.org/drawingml/2006/table">
            <a:tbl>
              <a:tblPr firstRow="1" firstCol="1" bandRow="1"/>
              <a:tblGrid>
                <a:gridCol w="8597900"/>
              </a:tblGrid>
              <a:tr h="337185">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Ø"/>
                        <a:defRPr/>
                      </a:pPr>
                      <a:r>
                        <a:rPr lang="zh-CN" altLang="zh-CN" sz="2000" dirty="0">
                          <a:solidFill>
                            <a:srgbClr val="C00000"/>
                          </a:solidFill>
                          <a:effectLst/>
                          <a:latin typeface="微软雅黑" panose="020B0503020204020204" pitchFamily="34" charset="-122"/>
                          <a:ea typeface="微软雅黑" panose="020B0503020204020204" pitchFamily="34" charset="-122"/>
                          <a:sym typeface="+mn-ea"/>
                        </a:rPr>
                        <a:t>基于冻融循环周期的石窟寺整体稳定性预测模型</a:t>
                      </a:r>
                      <a:endParaRPr lang="zh-CN" altLang="zh-CN" sz="2000" b="1" kern="1200" dirty="0">
                        <a:solidFill>
                          <a:srgbClr val="C00000"/>
                        </a:solidFill>
                        <a:effectLst/>
                        <a:latin typeface="微软雅黑" panose="020B0503020204020204" pitchFamily="34" charset="-122"/>
                        <a:ea typeface="微软雅黑" panose="020B0503020204020204" pitchFamily="34" charset="-122"/>
                        <a:cs typeface="+mn-cs"/>
                      </a:endParaRPr>
                    </a:p>
                  </a:txBody>
                  <a:tcPr marL="7923" marR="7923" marT="792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标题 1"/>
          <p:cNvSpPr txBox="1"/>
          <p:nvPr/>
        </p:nvSpPr>
        <p:spPr>
          <a:xfrm>
            <a:off x="678815" y="2057400"/>
            <a:ext cx="7927340" cy="394970"/>
          </a:xfrm>
          <a:prstGeom prst="rect">
            <a:avLst/>
          </a:prstGeom>
        </p:spPr>
        <p:txBody>
          <a:bodyPr/>
          <a:lstStyle>
            <a:lvl1pPr algn="l" defTabSz="913765"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2500"/>
              </a:lnSpc>
            </a:pPr>
            <a:r>
              <a:rPr lang="zh-CN" altLang="en-US" sz="1800" b="1"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rPr>
              <a:t>实验结果</a:t>
            </a:r>
            <a:r>
              <a:rPr lang="zh-CN" altLang="en-US" sz="1800" b="1"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rPr>
              <a:t>展示</a:t>
            </a:r>
            <a:endParaRPr lang="zh-CN" altLang="en-US" sz="1800" b="1"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mc:AlternateContent xmlns:mc="http://schemas.openxmlformats.org/markup-compatibility/2006">
        <mc:Choice xmlns:a14="http://schemas.microsoft.com/office/drawing/2010/main" Requires="a14">
          <p:sp>
            <p:nvSpPr>
              <p:cNvPr id="12" name="文本框 11"/>
              <p:cNvSpPr txBox="1"/>
              <p:nvPr/>
            </p:nvSpPr>
            <p:spPr>
              <a:xfrm>
                <a:off x="8684260" y="2615565"/>
                <a:ext cx="3060065" cy="854710"/>
              </a:xfrm>
              <a:prstGeom prst="rect">
                <a:avLst/>
              </a:prstGeom>
              <a:noFill/>
            </p:spPr>
            <p:txBody>
              <a:bodyPr wrap="square" rtlCol="0" anchor="t">
                <a:spAutoFit/>
              </a:bodyPr>
              <a:p>
                <a:pPr algn="l"/>
                <a14:m>
                  <m:oMathPara xmlns:m="http://schemas.openxmlformats.org/officeDocument/2006/math">
                    <m:oMathParaPr>
                      <m:jc m:val="center"/>
                    </m:oMathParaPr>
                    <m:oMath xmlns:m="http://schemas.openxmlformats.org/officeDocument/2006/math">
                      <m:r>
                        <a:rPr lang="en-US" altLang="zh-CN" sz="2000" b="1" kern="100" dirty="0">
                          <a:solidFill>
                            <a:schemeClr val="tx1"/>
                          </a:solidFill>
                          <a:latin typeface="Cambria Math" panose="02040503050406030204" charset="0"/>
                          <a:ea typeface="微软雅黑" panose="020B0503020204020204" pitchFamily="34" charset="-122"/>
                          <a:cs typeface="Cambria Math" panose="02040503050406030204" charset="0"/>
                        </a:rPr>
                        <m:t>∆−</m:t>
                      </m:r>
                      <m:f>
                        <m:fPr>
                          <m:ctrlP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ctrlPr>
                        </m:fPr>
                        <m:num>
                          <m: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t>𝟏</m:t>
                          </m:r>
                        </m:num>
                        <m:den>
                          <m: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t>𝟏</m:t>
                          </m:r>
                          <m: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t>+</m:t>
                          </m:r>
                          <m:sSup>
                            <m:sSupPr>
                              <m:ctrlP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ctrlPr>
                            </m:sSupPr>
                            <m:e>
                              <m: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t>𝑒</m:t>
                              </m:r>
                            </m:e>
                            <m:sup>
                              <m:f>
                                <m:fPr>
                                  <m:ctrlP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ctrlPr>
                                </m:fPr>
                                <m:num>
                                  <m: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t>𝑬</m:t>
                                  </m:r>
                                  <m: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t>∗</m:t>
                                  </m:r>
                                  <m:sSub>
                                    <m:sSubPr>
                                      <m:ctrlP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ctrlPr>
                                    </m:sSubPr>
                                    <m:e>
                                      <m: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t>𝑵</m:t>
                                      </m:r>
                                    </m:e>
                                    <m:sub>
                                      <m: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t>𝒅</m:t>
                                      </m:r>
                                    </m:sub>
                                  </m:sSub>
                                  <m: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t>∗</m:t>
                                  </m:r>
                                  <m: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t>𝒏</m:t>
                                  </m:r>
                                  <m: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t>∗</m:t>
                                  </m:r>
                                  <m:sSub>
                                    <m:sSubPr>
                                      <m:ctrlP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ctrlPr>
                                    </m:sSubPr>
                                    <m:e>
                                      <m: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t>𝑺</m:t>
                                      </m:r>
                                    </m:e>
                                    <m:sub>
                                      <m: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t>𝒆𝒒</m:t>
                                      </m:r>
                                    </m:sub>
                                  </m:sSub>
                                  <m: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t>∗</m:t>
                                  </m:r>
                                  <m: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t>𝒄</m:t>
                                  </m:r>
                                </m:num>
                                <m:den>
                                  <m:r>
                                    <a:rPr lang="en-US" altLang="zh-CN" sz="2000" b="1" i="1" kern="100" dirty="0">
                                      <a:solidFill>
                                        <a:srgbClr val="FF0000"/>
                                      </a:solidFill>
                                      <a:latin typeface="Cambria Math" panose="02040503050406030204" charset="0"/>
                                      <a:ea typeface="微软雅黑" panose="020B0503020204020204" pitchFamily="34" charset="-122"/>
                                      <a:cs typeface="Cambria Math" panose="02040503050406030204" charset="0"/>
                                    </a:rPr>
                                    <m:t>𝑲</m:t>
                                  </m:r>
                                </m:den>
                              </m:f>
                            </m:sup>
                          </m:sSup>
                        </m:den>
                      </m:f>
                    </m:oMath>
                  </m:oMathPara>
                </a14:m>
                <a:endPar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endParaRPr>
              </a:p>
            </p:txBody>
          </p:sp>
        </mc:Choice>
        <mc:Fallback>
          <p:sp>
            <p:nvSpPr>
              <p:cNvPr id="12" name="文本框 11"/>
              <p:cNvSpPr txBox="1">
                <a:spLocks noRot="1" noChangeAspect="1" noMove="1" noResize="1" noEditPoints="1" noAdjustHandles="1" noChangeArrowheads="1" noChangeShapeType="1" noTextEdit="1"/>
              </p:cNvSpPr>
              <p:nvPr/>
            </p:nvSpPr>
            <p:spPr>
              <a:xfrm>
                <a:off x="8684260" y="2615565"/>
                <a:ext cx="3060065" cy="854710"/>
              </a:xfrm>
              <a:prstGeom prst="rect">
                <a:avLst/>
              </a:prstGeom>
              <a:blipFill rotWithShape="1">
                <a:blip r:embed="rId6"/>
                <a:stretch>
                  <a:fillRect/>
                </a:stretch>
              </a:blipFill>
            </p:spPr>
            <p:txBody>
              <a:bodyPr/>
              <a:lstStyle/>
              <a:p>
                <a:r>
                  <a:rPr lang="zh-CN" altLang="en-US">
                    <a:noFill/>
                  </a:rPr>
                  <a:t> </a:t>
                </a:r>
              </a:p>
            </p:txBody>
          </p:sp>
        </mc:Fallback>
      </mc:AlternateContent>
      <p:sp>
        <p:nvSpPr>
          <p:cNvPr id="13" name="文本框 12"/>
          <p:cNvSpPr txBox="1"/>
          <p:nvPr/>
        </p:nvSpPr>
        <p:spPr>
          <a:xfrm>
            <a:off x="8624570" y="3877945"/>
            <a:ext cx="3196590" cy="706755"/>
          </a:xfrm>
          <a:prstGeom prst="rect">
            <a:avLst/>
          </a:prstGeom>
          <a:noFill/>
        </p:spPr>
        <p:txBody>
          <a:bodyPr wrap="square" rtlCol="0">
            <a:spAutoFit/>
          </a:bodyPr>
          <a:p>
            <a:r>
              <a:rPr lang="zh-CN" altLang="en-US" sz="2000"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rPr>
              <a:t>改变地理位置参数</a:t>
            </a:r>
            <a:r>
              <a:rPr lang="en-US" altLang="zh-CN" sz="2000"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rPr>
              <a:t>K</a:t>
            </a:r>
            <a:endParaRPr lang="en-US" altLang="zh-CN" sz="2000"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sz="2000"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5928360" y="2290445"/>
            <a:ext cx="5189855" cy="3703955"/>
          </a:xfrm>
          <a:prstGeom prst="rect">
            <a:avLst/>
          </a:prstGeom>
        </p:spPr>
      </p:pic>
      <p:pic>
        <p:nvPicPr>
          <p:cNvPr id="4" name="图片 3"/>
          <p:cNvPicPr>
            <a:picLocks noChangeAspect="1"/>
          </p:cNvPicPr>
          <p:nvPr/>
        </p:nvPicPr>
        <p:blipFill>
          <a:blip r:embed="rId2"/>
          <a:stretch>
            <a:fillRect/>
          </a:stretch>
        </p:blipFill>
        <p:spPr>
          <a:xfrm>
            <a:off x="320675" y="2308225"/>
            <a:ext cx="4979035" cy="3687445"/>
          </a:xfrm>
          <a:prstGeom prst="rect">
            <a:avLst/>
          </a:prstGeom>
        </p:spPr>
      </p:pic>
      <p:sp>
        <p:nvSpPr>
          <p:cNvPr id="6" name="矩形 5"/>
          <p:cNvSpPr/>
          <p:nvPr/>
        </p:nvSpPr>
        <p:spPr>
          <a:xfrm>
            <a:off x="71292" y="6669229"/>
            <a:ext cx="2354111"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4918919" y="6669229"/>
            <a:ext cx="2354111"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p:nvSpPr>
        <p:spPr>
          <a:xfrm>
            <a:off x="9831125" y="6669229"/>
            <a:ext cx="2363255"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p:nvSpPr>
        <p:spPr>
          <a:xfrm>
            <a:off x="2442565" y="6669229"/>
            <a:ext cx="2357659" cy="1887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p:nvSpPr>
        <p:spPr>
          <a:xfrm>
            <a:off x="7373241" y="6669229"/>
            <a:ext cx="2357659" cy="1887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矩形 14"/>
          <p:cNvSpPr/>
          <p:nvPr/>
        </p:nvSpPr>
        <p:spPr>
          <a:xfrm>
            <a:off x="-1945" y="0"/>
            <a:ext cx="4771209"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r>
              <a:rPr lang="zh-CN" altLang="en-US" sz="3600" b="1" spc="-100" noProof="0" dirty="0">
                <a:solidFill>
                  <a:prstClr val="white"/>
                </a:solidFill>
                <a:latin typeface="微软雅黑" panose="020B0503020204020204" pitchFamily="34" charset="-122"/>
                <a:ea typeface="微软雅黑" panose="020B0503020204020204" pitchFamily="34" charset="-122"/>
              </a:rPr>
              <a:t>研究进展</a:t>
            </a:r>
            <a:endParaRPr kumimoji="0" lang="zh-CN" altLang="en-US" sz="36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6" name="图片 15"/>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4860685" y="0"/>
            <a:ext cx="2354111" cy="1052835"/>
          </a:xfrm>
          <a:prstGeom prst="rect">
            <a:avLst/>
          </a:prstGeom>
        </p:spPr>
      </p:pic>
      <p:pic>
        <p:nvPicPr>
          <p:cNvPr id="17" name="图片 16"/>
          <p:cNvPicPr>
            <a:picLocks noChangeAspect="1"/>
          </p:cNvPicPr>
          <p:nvPr/>
        </p:nvPicPr>
        <p:blipFill rotWithShape="1">
          <a:blip r:embed="rId4" cstate="print">
            <a:extLst>
              <a:ext uri="{28A0092B-C50C-407E-A947-70E740481C1C}">
                <a14:useLocalDpi xmlns:a14="http://schemas.microsoft.com/office/drawing/2010/main" val="0"/>
              </a:ext>
            </a:extLst>
          </a:blip>
          <a:srcRect t="23035" b="9881"/>
          <a:stretch>
            <a:fillRect/>
          </a:stretch>
        </p:blipFill>
        <p:spPr>
          <a:xfrm>
            <a:off x="9837893" y="3"/>
            <a:ext cx="2354111" cy="1052836"/>
          </a:xfrm>
          <a:prstGeom prst="rect">
            <a:avLst/>
          </a:prstGeom>
        </p:spPr>
      </p:pic>
      <p:sp>
        <p:nvSpPr>
          <p:cNvPr id="18" name="矩形 17"/>
          <p:cNvSpPr/>
          <p:nvPr/>
        </p:nvSpPr>
        <p:spPr>
          <a:xfrm>
            <a:off x="7324271" y="0"/>
            <a:ext cx="2403611"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40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501" y="176485"/>
            <a:ext cx="808653" cy="720399"/>
          </a:xfrm>
          <a:prstGeom prst="rect">
            <a:avLst/>
          </a:prstGeom>
        </p:spPr>
      </p:pic>
      <p:pic>
        <p:nvPicPr>
          <p:cNvPr id="20" name="图片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31911" y="106156"/>
            <a:ext cx="982617" cy="861056"/>
          </a:xfrm>
          <a:prstGeom prst="rect">
            <a:avLst/>
          </a:prstGeom>
        </p:spPr>
      </p:pic>
      <p:graphicFrame>
        <p:nvGraphicFramePr>
          <p:cNvPr id="32" name="表格 31"/>
          <p:cNvGraphicFramePr>
            <a:graphicFrameLocks noGrp="1"/>
          </p:cNvGraphicFramePr>
          <p:nvPr/>
        </p:nvGraphicFramePr>
        <p:xfrm>
          <a:off x="574367" y="1479343"/>
          <a:ext cx="8597900" cy="337185"/>
        </p:xfrm>
        <a:graphic>
          <a:graphicData uri="http://schemas.openxmlformats.org/drawingml/2006/table">
            <a:tbl>
              <a:tblPr firstRow="1" firstCol="1" bandRow="1"/>
              <a:tblGrid>
                <a:gridCol w="8597900"/>
              </a:tblGrid>
              <a:tr h="337185">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Ø"/>
                        <a:defRPr/>
                      </a:pPr>
                      <a:r>
                        <a:rPr lang="zh-CN" altLang="zh-CN" sz="2000" dirty="0">
                          <a:solidFill>
                            <a:srgbClr val="C00000"/>
                          </a:solidFill>
                          <a:effectLst/>
                          <a:latin typeface="微软雅黑" panose="020B0503020204020204" pitchFamily="34" charset="-122"/>
                          <a:ea typeface="微软雅黑" panose="020B0503020204020204" pitchFamily="34" charset="-122"/>
                          <a:sym typeface="+mn-ea"/>
                        </a:rPr>
                        <a:t>基于冻融循环周期的石窟寺整体稳定性预测模型</a:t>
                      </a:r>
                      <a:endParaRPr lang="zh-CN" altLang="zh-CN" sz="2000" b="1" kern="1200" dirty="0">
                        <a:solidFill>
                          <a:srgbClr val="C00000"/>
                        </a:solidFill>
                        <a:effectLst/>
                        <a:latin typeface="微软雅黑" panose="020B0503020204020204" pitchFamily="34" charset="-122"/>
                        <a:ea typeface="微软雅黑" panose="020B0503020204020204" pitchFamily="34" charset="-122"/>
                        <a:cs typeface="+mn-cs"/>
                      </a:endParaRPr>
                    </a:p>
                  </a:txBody>
                  <a:tcPr marL="7923" marR="7923" marT="792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标题 1"/>
          <p:cNvSpPr txBox="1"/>
          <p:nvPr/>
        </p:nvSpPr>
        <p:spPr>
          <a:xfrm>
            <a:off x="678815" y="2057400"/>
            <a:ext cx="7927340" cy="394970"/>
          </a:xfrm>
          <a:prstGeom prst="rect">
            <a:avLst/>
          </a:prstGeom>
        </p:spPr>
        <p:txBody>
          <a:bodyPr/>
          <a:lstStyle>
            <a:lvl1pPr algn="l" defTabSz="913765"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2500"/>
              </a:lnSpc>
            </a:pPr>
            <a:r>
              <a:rPr lang="zh-CN" altLang="en-US" sz="1800" b="1"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rPr>
              <a:t>实验结果</a:t>
            </a:r>
            <a:r>
              <a:rPr lang="zh-CN" altLang="en-US" sz="1800" b="1"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rPr>
              <a:t>展示</a:t>
            </a:r>
            <a:endParaRPr lang="zh-CN" altLang="en-US" sz="1800" b="1"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mc:AlternateContent xmlns:mc="http://schemas.openxmlformats.org/markup-compatibility/2006">
        <mc:Choice xmlns:a14="http://schemas.microsoft.com/office/drawing/2010/main" Requires="a14">
          <p:sp>
            <p:nvSpPr>
              <p:cNvPr id="12" name="文本框 11"/>
              <p:cNvSpPr txBox="1"/>
              <p:nvPr/>
            </p:nvSpPr>
            <p:spPr>
              <a:xfrm>
                <a:off x="6771005" y="1256030"/>
                <a:ext cx="3060065" cy="854710"/>
              </a:xfrm>
              <a:prstGeom prst="rect">
                <a:avLst/>
              </a:prstGeom>
              <a:noFill/>
            </p:spPr>
            <p:txBody>
              <a:bodyPr wrap="square" rtlCol="0" anchor="t">
                <a:spAutoFit/>
              </a:bodyPr>
              <a:p>
                <a:pPr algn="l"/>
                <a14:m>
                  <m:oMathPara xmlns:m="http://schemas.openxmlformats.org/officeDocument/2006/math">
                    <m:oMathParaPr>
                      <m:jc m:val="center"/>
                    </m:oMathParaPr>
                    <m:oMath xmlns:m="http://schemas.openxmlformats.org/officeDocument/2006/math">
                      <m:r>
                        <a:rPr lang="en-US" altLang="zh-CN" sz="2000" b="1" kern="100" dirty="0">
                          <a:solidFill>
                            <a:schemeClr val="tx1"/>
                          </a:solidFill>
                          <a:latin typeface="Cambria Math" panose="02040503050406030204" charset="0"/>
                          <a:ea typeface="微软雅黑" panose="020B0503020204020204" pitchFamily="34" charset="-122"/>
                          <a:cs typeface="Cambria Math" panose="02040503050406030204" charset="0"/>
                        </a:rPr>
                        <m:t>∆−</m:t>
                      </m:r>
                      <m:f>
                        <m:fPr>
                          <m:ctrlP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ctrlPr>
                        </m:fPr>
                        <m:num>
                          <m: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t>𝟏</m:t>
                          </m:r>
                        </m:num>
                        <m:den>
                          <m: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t>𝟏</m:t>
                          </m:r>
                          <m: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t>+</m:t>
                          </m:r>
                          <m:sSup>
                            <m:sSupPr>
                              <m:ctrlP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ctrlPr>
                            </m:sSupPr>
                            <m:e>
                              <m: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t>𝑒</m:t>
                              </m:r>
                            </m:e>
                            <m:sup>
                              <m:f>
                                <m:fPr>
                                  <m:ctrlP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ctrlPr>
                                </m:fPr>
                                <m:num>
                                  <m:r>
                                    <a:rPr lang="en-US" altLang="zh-CN" sz="2000" b="1" i="1" kern="100" dirty="0">
                                      <a:solidFill>
                                        <a:srgbClr val="FF0000"/>
                                      </a:solidFill>
                                      <a:latin typeface="Cambria Math" panose="02040503050406030204" charset="0"/>
                                      <a:ea typeface="微软雅黑" panose="020B0503020204020204" pitchFamily="34" charset="-122"/>
                                      <a:cs typeface="Cambria Math" panose="02040503050406030204" charset="0"/>
                                    </a:rPr>
                                    <m:t>𝑬</m:t>
                                  </m:r>
                                  <m: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t>∗</m:t>
                                  </m:r>
                                  <m:sSub>
                                    <m:sSubPr>
                                      <m:ctrlP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ctrlPr>
                                    </m:sSubPr>
                                    <m:e>
                                      <m: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t>𝑵</m:t>
                                      </m:r>
                                    </m:e>
                                    <m:sub>
                                      <m: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t>𝒅</m:t>
                                      </m:r>
                                    </m:sub>
                                  </m:sSub>
                                  <m: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t>∗</m:t>
                                  </m:r>
                                  <m: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t>𝒏</m:t>
                                  </m:r>
                                  <m: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t>∗</m:t>
                                  </m:r>
                                  <m:sSub>
                                    <m:sSubPr>
                                      <m:ctrlPr>
                                        <a:rPr lang="en-US" altLang="zh-CN" sz="2000" b="1" i="1" kern="100" dirty="0">
                                          <a:solidFill>
                                            <a:srgbClr val="FF0000"/>
                                          </a:solidFill>
                                          <a:latin typeface="Cambria Math" panose="02040503050406030204" charset="0"/>
                                          <a:ea typeface="微软雅黑" panose="020B0503020204020204" pitchFamily="34" charset="-122"/>
                                          <a:cs typeface="Cambria Math" panose="02040503050406030204" charset="0"/>
                                        </a:rPr>
                                      </m:ctrlPr>
                                    </m:sSubPr>
                                    <m:e>
                                      <m:r>
                                        <a:rPr lang="en-US" altLang="zh-CN" sz="2000" b="1" i="1" kern="100" dirty="0">
                                          <a:solidFill>
                                            <a:srgbClr val="FF0000"/>
                                          </a:solidFill>
                                          <a:latin typeface="Cambria Math" panose="02040503050406030204" charset="0"/>
                                          <a:ea typeface="微软雅黑" panose="020B0503020204020204" pitchFamily="34" charset="-122"/>
                                          <a:cs typeface="Cambria Math" panose="02040503050406030204" charset="0"/>
                                        </a:rPr>
                                        <m:t>𝑺</m:t>
                                      </m:r>
                                    </m:e>
                                    <m:sub>
                                      <m:r>
                                        <a:rPr lang="en-US" altLang="zh-CN" sz="2000" b="1" i="1" kern="100" dirty="0">
                                          <a:solidFill>
                                            <a:srgbClr val="FF0000"/>
                                          </a:solidFill>
                                          <a:latin typeface="Cambria Math" panose="02040503050406030204" charset="0"/>
                                          <a:ea typeface="微软雅黑" panose="020B0503020204020204" pitchFamily="34" charset="-122"/>
                                          <a:cs typeface="Cambria Math" panose="02040503050406030204" charset="0"/>
                                        </a:rPr>
                                        <m:t>𝒆𝒒</m:t>
                                      </m:r>
                                    </m:sub>
                                  </m:sSub>
                                  <m: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t>∗</m:t>
                                  </m:r>
                                  <m: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t>𝒄</m:t>
                                  </m:r>
                                </m:num>
                                <m:den>
                                  <m: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t>𝑲</m:t>
                                  </m:r>
                                </m:den>
                              </m:f>
                            </m:sup>
                          </m:sSup>
                        </m:den>
                      </m:f>
                    </m:oMath>
                  </m:oMathPara>
                </a14:m>
                <a:endPar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endParaRPr>
              </a:p>
            </p:txBody>
          </p:sp>
        </mc:Choice>
        <mc:Fallback>
          <p:sp>
            <p:nvSpPr>
              <p:cNvPr id="12" name="文本框 11"/>
              <p:cNvSpPr txBox="1">
                <a:spLocks noRot="1" noChangeAspect="1" noMove="1" noResize="1" noEditPoints="1" noAdjustHandles="1" noChangeArrowheads="1" noChangeShapeType="1" noTextEdit="1"/>
              </p:cNvSpPr>
              <p:nvPr/>
            </p:nvSpPr>
            <p:spPr>
              <a:xfrm>
                <a:off x="6771005" y="1256030"/>
                <a:ext cx="3060065" cy="854710"/>
              </a:xfrm>
              <a:prstGeom prst="rect">
                <a:avLst/>
              </a:prstGeom>
              <a:blipFill rotWithShape="1">
                <a:blip r:embed="rId7"/>
                <a:stretch>
                  <a:fillRect/>
                </a:stretch>
              </a:blipFill>
            </p:spPr>
            <p:txBody>
              <a:bodyPr/>
              <a:lstStyle/>
              <a:p>
                <a:r>
                  <a:rPr lang="zh-CN" altLang="en-US">
                    <a:noFill/>
                  </a:rPr>
                  <a:t> </a:t>
                </a:r>
              </a:p>
            </p:txBody>
          </p:sp>
        </mc:Fallback>
      </mc:AlternateContent>
      <p:sp>
        <p:nvSpPr>
          <p:cNvPr id="13" name="文本框 12"/>
          <p:cNvSpPr txBox="1"/>
          <p:nvPr/>
        </p:nvSpPr>
        <p:spPr>
          <a:xfrm>
            <a:off x="1804670" y="6009640"/>
            <a:ext cx="2202180" cy="337185"/>
          </a:xfrm>
          <a:prstGeom prst="rect">
            <a:avLst/>
          </a:prstGeom>
          <a:noFill/>
        </p:spPr>
        <p:txBody>
          <a:bodyPr wrap="square" rtlCol="0">
            <a:spAutoFit/>
          </a:bodyPr>
          <a:p>
            <a:r>
              <a:rPr lang="zh-CN" altLang="en-US" sz="1600"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rPr>
              <a:t>改变材质因子系数</a:t>
            </a:r>
            <a:r>
              <a:rPr lang="en-US" altLang="zh-CN" sz="1600"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rPr>
              <a:t>E</a:t>
            </a:r>
            <a:endParaRPr lang="en-US" altLang="zh-CN" sz="1600"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1" name="文本框 10"/>
              <p:cNvSpPr txBox="1"/>
              <p:nvPr/>
            </p:nvSpPr>
            <p:spPr>
              <a:xfrm>
                <a:off x="7893050" y="6003290"/>
                <a:ext cx="1938655" cy="343535"/>
              </a:xfrm>
              <a:prstGeom prst="rect">
                <a:avLst/>
              </a:prstGeom>
              <a:noFill/>
            </p:spPr>
            <p:txBody>
              <a:bodyPr wrap="square" rtlCol="0">
                <a:spAutoFit/>
              </a:bodyPr>
              <a:p>
                <a:r>
                  <a:rPr lang="zh-CN" altLang="en-US" sz="1600"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rPr>
                  <a:t>改变环境系数</a:t>
                </a:r>
                <a14:m>
                  <m:oMath xmlns:m="http://schemas.openxmlformats.org/officeDocument/2006/math">
                    <m:sSub>
                      <m:sSubPr>
                        <m:ctrlPr>
                          <a:rPr lang="en-US" altLang="zh-CN" sz="1600" b="1" i="1" kern="100" dirty="0">
                            <a:solidFill>
                              <a:srgbClr val="1A6693"/>
                            </a:solidFill>
                            <a:latin typeface="Cambria Math" panose="02040503050406030204" charset="0"/>
                            <a:ea typeface="微软雅黑" panose="020B0503020204020204" pitchFamily="34" charset="-122"/>
                            <a:cs typeface="Cambria Math" panose="02040503050406030204" charset="0"/>
                          </a:rPr>
                        </m:ctrlPr>
                      </m:sSubPr>
                      <m:e>
                        <m:r>
                          <a:rPr lang="en-US" altLang="zh-CN" sz="1600" b="1" i="1" kern="100" dirty="0">
                            <a:solidFill>
                              <a:srgbClr val="1A6693"/>
                            </a:solidFill>
                            <a:latin typeface="Cambria Math" panose="02040503050406030204" charset="0"/>
                            <a:ea typeface="微软雅黑" panose="020B0503020204020204" pitchFamily="34" charset="-122"/>
                            <a:cs typeface="Cambria Math" panose="02040503050406030204" charset="0"/>
                          </a:rPr>
                          <m:t>𝑺</m:t>
                        </m:r>
                      </m:e>
                      <m:sub>
                        <m:r>
                          <a:rPr lang="en-US" altLang="zh-CN" sz="1600" b="1" i="1" kern="100" dirty="0">
                            <a:solidFill>
                              <a:srgbClr val="1A6693"/>
                            </a:solidFill>
                            <a:latin typeface="Cambria Math" panose="02040503050406030204" charset="0"/>
                            <a:ea typeface="微软雅黑" panose="020B0503020204020204" pitchFamily="34" charset="-122"/>
                            <a:cs typeface="Cambria Math" panose="02040503050406030204" charset="0"/>
                          </a:rPr>
                          <m:t>𝒆𝒒</m:t>
                        </m:r>
                      </m:sub>
                    </m:sSub>
                  </m:oMath>
                </a14:m>
                <a:endParaRPr lang="en-US" altLang="zh-CN" sz="1600"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7893050" y="6003290"/>
                <a:ext cx="1938655" cy="343535"/>
              </a:xfrm>
              <a:prstGeom prst="rect">
                <a:avLst/>
              </a:prstGeom>
              <a:blipFill rotWithShape="1">
                <a:blip r:embed="rId8"/>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2254250" y="1816735"/>
            <a:ext cx="6370320" cy="4688205"/>
          </a:xfrm>
          <a:prstGeom prst="rect">
            <a:avLst/>
          </a:prstGeom>
        </p:spPr>
      </p:pic>
      <p:sp>
        <p:nvSpPr>
          <p:cNvPr id="6" name="矩形 5"/>
          <p:cNvSpPr/>
          <p:nvPr/>
        </p:nvSpPr>
        <p:spPr>
          <a:xfrm>
            <a:off x="71292" y="6669229"/>
            <a:ext cx="2354111"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4918919" y="6669229"/>
            <a:ext cx="2354111"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p:nvSpPr>
        <p:spPr>
          <a:xfrm>
            <a:off x="9831125" y="6669229"/>
            <a:ext cx="2363255"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p:nvSpPr>
        <p:spPr>
          <a:xfrm>
            <a:off x="2442565" y="6669229"/>
            <a:ext cx="2357659" cy="1887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p:nvSpPr>
        <p:spPr>
          <a:xfrm>
            <a:off x="7373241" y="6669229"/>
            <a:ext cx="2357659" cy="1887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矩形 14"/>
          <p:cNvSpPr/>
          <p:nvPr/>
        </p:nvSpPr>
        <p:spPr>
          <a:xfrm>
            <a:off x="-1945" y="0"/>
            <a:ext cx="4771209"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r>
              <a:rPr lang="zh-CN" altLang="en-US" sz="3600" b="1" spc="-100" noProof="0" dirty="0">
                <a:solidFill>
                  <a:prstClr val="white"/>
                </a:solidFill>
                <a:latin typeface="微软雅黑" panose="020B0503020204020204" pitchFamily="34" charset="-122"/>
                <a:ea typeface="微软雅黑" panose="020B0503020204020204" pitchFamily="34" charset="-122"/>
              </a:rPr>
              <a:t>研究进展</a:t>
            </a:r>
            <a:endParaRPr kumimoji="0" lang="zh-CN" altLang="en-US" sz="36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6" name="图片 15"/>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4860685" y="0"/>
            <a:ext cx="2354111" cy="1052835"/>
          </a:xfrm>
          <a:prstGeom prst="rect">
            <a:avLst/>
          </a:prstGeom>
        </p:spPr>
      </p:pic>
      <p:pic>
        <p:nvPicPr>
          <p:cNvPr id="17" name="图片 16"/>
          <p:cNvPicPr>
            <a:picLocks noChangeAspect="1"/>
          </p:cNvPicPr>
          <p:nvPr/>
        </p:nvPicPr>
        <p:blipFill rotWithShape="1">
          <a:blip r:embed="rId3" cstate="print">
            <a:extLst>
              <a:ext uri="{28A0092B-C50C-407E-A947-70E740481C1C}">
                <a14:useLocalDpi xmlns:a14="http://schemas.microsoft.com/office/drawing/2010/main" val="0"/>
              </a:ext>
            </a:extLst>
          </a:blip>
          <a:srcRect t="23035" b="9881"/>
          <a:stretch>
            <a:fillRect/>
          </a:stretch>
        </p:blipFill>
        <p:spPr>
          <a:xfrm>
            <a:off x="9837893" y="3"/>
            <a:ext cx="2354111" cy="1052836"/>
          </a:xfrm>
          <a:prstGeom prst="rect">
            <a:avLst/>
          </a:prstGeom>
        </p:spPr>
      </p:pic>
      <p:sp>
        <p:nvSpPr>
          <p:cNvPr id="18" name="矩形 17"/>
          <p:cNvSpPr/>
          <p:nvPr/>
        </p:nvSpPr>
        <p:spPr>
          <a:xfrm>
            <a:off x="7324271" y="0"/>
            <a:ext cx="2403611"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40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8501" y="176485"/>
            <a:ext cx="808653" cy="720399"/>
          </a:xfrm>
          <a:prstGeom prst="rect">
            <a:avLst/>
          </a:prstGeom>
        </p:spPr>
      </p:pic>
      <p:pic>
        <p:nvPicPr>
          <p:cNvPr id="20" name="图片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31911" y="106156"/>
            <a:ext cx="982617" cy="861056"/>
          </a:xfrm>
          <a:prstGeom prst="rect">
            <a:avLst/>
          </a:prstGeom>
        </p:spPr>
      </p:pic>
      <p:graphicFrame>
        <p:nvGraphicFramePr>
          <p:cNvPr id="32" name="表格 31"/>
          <p:cNvGraphicFramePr>
            <a:graphicFrameLocks noGrp="1"/>
          </p:cNvGraphicFramePr>
          <p:nvPr/>
        </p:nvGraphicFramePr>
        <p:xfrm>
          <a:off x="574367" y="1479343"/>
          <a:ext cx="8597900" cy="337185"/>
        </p:xfrm>
        <a:graphic>
          <a:graphicData uri="http://schemas.openxmlformats.org/drawingml/2006/table">
            <a:tbl>
              <a:tblPr firstRow="1" firstCol="1" bandRow="1"/>
              <a:tblGrid>
                <a:gridCol w="8597900"/>
              </a:tblGrid>
              <a:tr h="337185">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Ø"/>
                        <a:defRPr/>
                      </a:pPr>
                      <a:r>
                        <a:rPr lang="zh-CN" altLang="zh-CN" sz="2000" dirty="0">
                          <a:solidFill>
                            <a:srgbClr val="C00000"/>
                          </a:solidFill>
                          <a:effectLst/>
                          <a:latin typeface="微软雅黑" panose="020B0503020204020204" pitchFamily="34" charset="-122"/>
                          <a:ea typeface="微软雅黑" panose="020B0503020204020204" pitchFamily="34" charset="-122"/>
                          <a:sym typeface="+mn-ea"/>
                        </a:rPr>
                        <a:t>基于冻融循环周期的石窟寺整体稳定性预测模型</a:t>
                      </a:r>
                      <a:endParaRPr lang="zh-CN" altLang="zh-CN" sz="2000" b="1" kern="1200" dirty="0">
                        <a:solidFill>
                          <a:srgbClr val="C00000"/>
                        </a:solidFill>
                        <a:effectLst/>
                        <a:latin typeface="微软雅黑" panose="020B0503020204020204" pitchFamily="34" charset="-122"/>
                        <a:ea typeface="微软雅黑" panose="020B0503020204020204" pitchFamily="34" charset="-122"/>
                        <a:cs typeface="+mn-cs"/>
                      </a:endParaRPr>
                    </a:p>
                  </a:txBody>
                  <a:tcPr marL="7923" marR="7923" marT="792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标题 1"/>
          <p:cNvSpPr txBox="1"/>
          <p:nvPr/>
        </p:nvSpPr>
        <p:spPr>
          <a:xfrm>
            <a:off x="678815" y="2057400"/>
            <a:ext cx="7927340" cy="394970"/>
          </a:xfrm>
          <a:prstGeom prst="rect">
            <a:avLst/>
          </a:prstGeom>
        </p:spPr>
        <p:txBody>
          <a:bodyPr/>
          <a:lstStyle>
            <a:lvl1pPr algn="l" defTabSz="913765"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2500"/>
              </a:lnSpc>
            </a:pPr>
            <a:r>
              <a:rPr lang="zh-CN" altLang="en-US" sz="1800" b="1"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rPr>
              <a:t>实验结果</a:t>
            </a:r>
            <a:r>
              <a:rPr lang="zh-CN" altLang="en-US" sz="1800" b="1"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rPr>
              <a:t>展示</a:t>
            </a:r>
            <a:endParaRPr lang="zh-CN" altLang="en-US" sz="1800" b="1"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mc:AlternateContent xmlns:mc="http://schemas.openxmlformats.org/markup-compatibility/2006">
        <mc:Choice xmlns:a14="http://schemas.microsoft.com/office/drawing/2010/main" Requires="a14">
          <p:sp>
            <p:nvSpPr>
              <p:cNvPr id="13" name="文本框 12"/>
              <p:cNvSpPr txBox="1"/>
              <p:nvPr/>
            </p:nvSpPr>
            <p:spPr>
              <a:xfrm>
                <a:off x="8512810" y="4001135"/>
                <a:ext cx="3365500" cy="706755"/>
              </a:xfrm>
              <a:prstGeom prst="rect">
                <a:avLst/>
              </a:prstGeom>
              <a:noFill/>
            </p:spPr>
            <p:txBody>
              <a:bodyPr wrap="square" rtlCol="0">
                <a:spAutoFit/>
              </a:bodyPr>
              <a:p>
                <a:r>
                  <a:rPr lang="zh-CN" altLang="en-US" sz="2000"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rPr>
                  <a:t>改变</a:t>
                </a:r>
                <a:r>
                  <a:rPr sz="2000"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rPr>
                  <a:t>冻融循环周期</a:t>
                </a:r>
                <a:r>
                  <a:rPr lang="zh-CN" sz="2000"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rPr>
                  <a:t>次数</a:t>
                </a:r>
                <a14:m>
                  <m:oMath xmlns:m="http://schemas.openxmlformats.org/officeDocument/2006/math">
                    <m:sSub>
                      <m:sSubPr>
                        <m:ctrlPr>
                          <a:rPr lang="en-US" sz="2000" b="1" i="1" kern="100" dirty="0">
                            <a:solidFill>
                              <a:srgbClr val="1A6693"/>
                            </a:solidFill>
                            <a:latin typeface="Cambria Math" panose="02040503050406030204" charset="0"/>
                            <a:ea typeface="微软雅黑" panose="020B0503020204020204" pitchFamily="34" charset="-122"/>
                            <a:cs typeface="Cambria Math" panose="02040503050406030204" charset="0"/>
                          </a:rPr>
                        </m:ctrlPr>
                      </m:sSubPr>
                      <m:e>
                        <m:r>
                          <a:rPr lang="en-US" sz="2000" b="1" i="1" kern="100" dirty="0">
                            <a:solidFill>
                              <a:srgbClr val="1A6693"/>
                            </a:solidFill>
                            <a:latin typeface="Cambria Math" panose="02040503050406030204" charset="0"/>
                            <a:ea typeface="微软雅黑" panose="020B0503020204020204" pitchFamily="34" charset="-122"/>
                            <a:cs typeface="Cambria Math" panose="02040503050406030204" charset="0"/>
                          </a:rPr>
                          <m:t>𝑵</m:t>
                        </m:r>
                      </m:e>
                      <m:sub>
                        <m:r>
                          <a:rPr lang="en-US" sz="2000" b="1" i="1" kern="100" dirty="0">
                            <a:solidFill>
                              <a:srgbClr val="1A6693"/>
                            </a:solidFill>
                            <a:latin typeface="Cambria Math" panose="02040503050406030204" charset="0"/>
                            <a:ea typeface="微软雅黑" panose="020B0503020204020204" pitchFamily="34" charset="-122"/>
                            <a:cs typeface="Cambria Math" panose="02040503050406030204" charset="0"/>
                          </a:rPr>
                          <m:t>𝒅</m:t>
                        </m:r>
                      </m:sub>
                    </m:sSub>
                  </m:oMath>
                </a14:m>
                <a:endParaRPr sz="2000"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sz="2000"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p:sp>
            <p:nvSpPr>
              <p:cNvPr id="13" name="文本框 12"/>
              <p:cNvSpPr txBox="1">
                <a:spLocks noRot="1" noChangeAspect="1" noMove="1" noResize="1" noEditPoints="1" noAdjustHandles="1" noChangeArrowheads="1" noChangeShapeType="1" noTextEdit="1"/>
              </p:cNvSpPr>
              <p:nvPr/>
            </p:nvSpPr>
            <p:spPr>
              <a:xfrm>
                <a:off x="8512810" y="4001135"/>
                <a:ext cx="3365500" cy="706755"/>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文本框 2"/>
              <p:cNvSpPr txBox="1"/>
              <p:nvPr/>
            </p:nvSpPr>
            <p:spPr>
              <a:xfrm>
                <a:off x="8341995" y="2737485"/>
                <a:ext cx="3060065" cy="854710"/>
              </a:xfrm>
              <a:prstGeom prst="rect">
                <a:avLst/>
              </a:prstGeom>
              <a:noFill/>
            </p:spPr>
            <p:txBody>
              <a:bodyPr wrap="square" rtlCol="0" anchor="t">
                <a:spAutoFit/>
              </a:bodyPr>
              <a:p>
                <a:pPr algn="l"/>
                <a14:m>
                  <m:oMathPara xmlns:m="http://schemas.openxmlformats.org/officeDocument/2006/math">
                    <m:oMathParaPr>
                      <m:jc m:val="center"/>
                    </m:oMathParaPr>
                    <m:oMath xmlns:m="http://schemas.openxmlformats.org/officeDocument/2006/math">
                      <m:r>
                        <a:rPr lang="en-US" altLang="zh-CN" sz="2000" b="1" kern="100" dirty="0">
                          <a:solidFill>
                            <a:schemeClr val="tx1"/>
                          </a:solidFill>
                          <a:latin typeface="Cambria Math" panose="02040503050406030204" charset="0"/>
                          <a:ea typeface="微软雅黑" panose="020B0503020204020204" pitchFamily="34" charset="-122"/>
                          <a:cs typeface="Cambria Math" panose="02040503050406030204" charset="0"/>
                        </a:rPr>
                        <m:t>∆−</m:t>
                      </m:r>
                      <m:f>
                        <m:fPr>
                          <m:ctrlP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ctrlPr>
                        </m:fPr>
                        <m:num>
                          <m: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t>𝟏</m:t>
                          </m:r>
                        </m:num>
                        <m:den>
                          <m: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t>𝟏</m:t>
                          </m:r>
                          <m: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t>+</m:t>
                          </m:r>
                          <m:sSup>
                            <m:sSupPr>
                              <m:ctrlP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ctrlPr>
                            </m:sSupPr>
                            <m:e>
                              <m: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t>𝑒</m:t>
                              </m:r>
                            </m:e>
                            <m:sup>
                              <m:f>
                                <m:fPr>
                                  <m:ctrlP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ctrlPr>
                                </m:fPr>
                                <m:num>
                                  <m: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t>𝑬</m:t>
                                  </m:r>
                                  <m: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t>∗</m:t>
                                  </m:r>
                                  <m:sSub>
                                    <m:sSubPr>
                                      <m:ctrlPr>
                                        <a:rPr lang="en-US" altLang="zh-CN" sz="2000" b="1" i="1" kern="100" dirty="0">
                                          <a:solidFill>
                                            <a:srgbClr val="FF0000"/>
                                          </a:solidFill>
                                          <a:latin typeface="Cambria Math" panose="02040503050406030204" charset="0"/>
                                          <a:ea typeface="微软雅黑" panose="020B0503020204020204" pitchFamily="34" charset="-122"/>
                                          <a:cs typeface="Cambria Math" panose="02040503050406030204" charset="0"/>
                                        </a:rPr>
                                      </m:ctrlPr>
                                    </m:sSubPr>
                                    <m:e>
                                      <m:r>
                                        <a:rPr lang="en-US" altLang="zh-CN" sz="2000" b="1" i="1" kern="100" dirty="0">
                                          <a:solidFill>
                                            <a:srgbClr val="FF0000"/>
                                          </a:solidFill>
                                          <a:latin typeface="Cambria Math" panose="02040503050406030204" charset="0"/>
                                          <a:ea typeface="微软雅黑" panose="020B0503020204020204" pitchFamily="34" charset="-122"/>
                                          <a:cs typeface="Cambria Math" panose="02040503050406030204" charset="0"/>
                                        </a:rPr>
                                        <m:t>𝑵</m:t>
                                      </m:r>
                                    </m:e>
                                    <m:sub>
                                      <m:r>
                                        <a:rPr lang="en-US" altLang="zh-CN" sz="2000" b="1" i="1" kern="100" dirty="0">
                                          <a:solidFill>
                                            <a:srgbClr val="FF0000"/>
                                          </a:solidFill>
                                          <a:latin typeface="Cambria Math" panose="02040503050406030204" charset="0"/>
                                          <a:ea typeface="微软雅黑" panose="020B0503020204020204" pitchFamily="34" charset="-122"/>
                                          <a:cs typeface="Cambria Math" panose="02040503050406030204" charset="0"/>
                                        </a:rPr>
                                        <m:t>𝒅</m:t>
                                      </m:r>
                                    </m:sub>
                                  </m:sSub>
                                  <m: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t>∗</m:t>
                                  </m:r>
                                  <m: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t>𝒏</m:t>
                                  </m:r>
                                  <m: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t>∗</m:t>
                                  </m:r>
                                  <m:sSub>
                                    <m:sSubPr>
                                      <m:ctrlP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ctrlPr>
                                    </m:sSubPr>
                                    <m:e>
                                      <m: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t>𝑺</m:t>
                                      </m:r>
                                    </m:e>
                                    <m:sub>
                                      <m: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t>𝒆𝒒</m:t>
                                      </m:r>
                                    </m:sub>
                                  </m:sSub>
                                  <m: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t>∗</m:t>
                                  </m:r>
                                  <m: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t>𝑪</m:t>
                                  </m:r>
                                </m:num>
                                <m:den>
                                  <m:r>
                                    <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rPr>
                                    <m:t>𝑲</m:t>
                                  </m:r>
                                </m:den>
                              </m:f>
                            </m:sup>
                          </m:sSup>
                        </m:den>
                      </m:f>
                    </m:oMath>
                  </m:oMathPara>
                </a14:m>
                <a:endParaRPr lang="en-US" altLang="zh-CN" sz="2000" b="1" i="1" kern="100" dirty="0">
                  <a:solidFill>
                    <a:schemeClr val="tx1"/>
                  </a:solidFill>
                  <a:latin typeface="Cambria Math" panose="02040503050406030204" charset="0"/>
                  <a:ea typeface="微软雅黑" panose="020B0503020204020204" pitchFamily="34" charset="-122"/>
                  <a:cs typeface="Cambria Math" panose="02040503050406030204"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8341995" y="2737485"/>
                <a:ext cx="3060065" cy="854710"/>
              </a:xfrm>
              <a:prstGeom prst="rect">
                <a:avLst/>
              </a:prstGeom>
              <a:blipFill rotWithShape="1">
                <a:blip r:embed="rId7"/>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18166" y="86375"/>
            <a:ext cx="906575" cy="895060"/>
          </a:xfrm>
          <a:prstGeom prst="rect">
            <a:avLst/>
          </a:prstGeom>
        </p:spPr>
      </p:pic>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33549" y="82363"/>
            <a:ext cx="2028825" cy="918623"/>
          </a:xfrm>
          <a:prstGeom prst="rect">
            <a:avLst/>
          </a:prstGeom>
        </p:spPr>
      </p:pic>
      <p:sp>
        <p:nvSpPr>
          <p:cNvPr id="8" name="矩形 7"/>
          <p:cNvSpPr/>
          <p:nvPr/>
        </p:nvSpPr>
        <p:spPr>
          <a:xfrm>
            <a:off x="4136015" y="1428095"/>
            <a:ext cx="3744912" cy="804862"/>
          </a:xfrm>
          <a:prstGeom prst="rect">
            <a:avLst/>
          </a:prstGeom>
        </p:spPr>
        <p:txBody>
          <a:bodyPr>
            <a:spAutoFit/>
          </a:bodyPr>
          <a:lstStyle/>
          <a:p>
            <a:pPr algn="ctr" eaLnBrk="1" hangingPunct="1">
              <a:lnSpc>
                <a:spcPct val="114000"/>
              </a:lnSpc>
              <a:defRPr/>
            </a:pPr>
            <a:r>
              <a:rPr lang="zh-CN" altLang="en-US" sz="4400" b="1" spc="300" noProof="1">
                <a:solidFill>
                  <a:srgbClr val="174292"/>
                </a:solidFill>
                <a:latin typeface="微软雅黑" panose="020B0503020204020204" pitchFamily="34" charset="-122"/>
                <a:ea typeface="微软雅黑" panose="020B0503020204020204" pitchFamily="34" charset="-122"/>
              </a:rPr>
              <a:t>汇报内容</a:t>
            </a:r>
            <a:endParaRPr lang="zh-CN" altLang="en-US" sz="4400" b="1" spc="300" noProof="1">
              <a:solidFill>
                <a:srgbClr val="174292"/>
              </a:solidFill>
              <a:latin typeface="微软雅黑" panose="020B0503020204020204" pitchFamily="34" charset="-122"/>
              <a:ea typeface="微软雅黑" panose="020B0503020204020204" pitchFamily="34" charset="-122"/>
            </a:endParaRPr>
          </a:p>
        </p:txBody>
      </p:sp>
      <p:grpSp>
        <p:nvGrpSpPr>
          <p:cNvPr id="33" name="组合 2"/>
          <p:cNvGrpSpPr/>
          <p:nvPr/>
        </p:nvGrpSpPr>
        <p:grpSpPr bwMode="auto">
          <a:xfrm>
            <a:off x="3420110" y="2396490"/>
            <a:ext cx="4832985" cy="502920"/>
            <a:chOff x="1858297" y="2502450"/>
            <a:chExt cx="6095078" cy="837001"/>
          </a:xfrm>
        </p:grpSpPr>
        <p:grpSp>
          <p:nvGrpSpPr>
            <p:cNvPr id="34" name="组合 19"/>
            <p:cNvGrpSpPr/>
            <p:nvPr/>
          </p:nvGrpSpPr>
          <p:grpSpPr bwMode="auto">
            <a:xfrm>
              <a:off x="1858297" y="2514091"/>
              <a:ext cx="6095078" cy="825360"/>
              <a:chOff x="4260488" y="4881587"/>
              <a:chExt cx="6400745" cy="866751"/>
            </a:xfrm>
          </p:grpSpPr>
          <p:sp>
            <p:nvSpPr>
              <p:cNvPr id="37" name="矩形: 圆角 86"/>
              <p:cNvSpPr/>
              <p:nvPr/>
            </p:nvSpPr>
            <p:spPr>
              <a:xfrm>
                <a:off x="4260488" y="4881587"/>
                <a:ext cx="6400745" cy="866751"/>
              </a:xfrm>
              <a:prstGeom prst="roundRect">
                <a:avLst>
                  <a:gd name="adj" fmla="val 50000"/>
                </a:avLst>
              </a:prstGeom>
              <a:gradFill flip="none" rotWithShape="1">
                <a:gsLst>
                  <a:gs pos="0">
                    <a:schemeClr val="bg1"/>
                  </a:gs>
                  <a:gs pos="100000">
                    <a:schemeClr val="bg1">
                      <a:lumMod val="85000"/>
                    </a:schemeClr>
                  </a:gs>
                </a:gsLst>
                <a:lin ang="2700000" scaled="1"/>
                <a:tileRect/>
              </a:gradFill>
              <a:ln w="12700" cap="flat" cmpd="sng" algn="ctr">
                <a:solidFill>
                  <a:schemeClr val="bg1">
                    <a:lumMod val="8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noProof="1"/>
              </a:p>
            </p:txBody>
          </p:sp>
          <p:grpSp>
            <p:nvGrpSpPr>
              <p:cNvPr id="38" name="组合 23"/>
              <p:cNvGrpSpPr/>
              <p:nvPr/>
            </p:nvGrpSpPr>
            <p:grpSpPr bwMode="auto">
              <a:xfrm>
                <a:off x="4260488" y="4881587"/>
                <a:ext cx="1812921" cy="866750"/>
                <a:chOff x="1713933" y="4881587"/>
                <a:chExt cx="1812921" cy="866750"/>
              </a:xfrm>
            </p:grpSpPr>
            <p:sp>
              <p:nvSpPr>
                <p:cNvPr id="39" name="任意多边形: 形状 90"/>
                <p:cNvSpPr>
                  <a:spLocks noChangeArrowheads="1"/>
                </p:cNvSpPr>
                <p:nvPr/>
              </p:nvSpPr>
              <p:spPr bwMode="auto">
                <a:xfrm>
                  <a:off x="1713933" y="4881589"/>
                  <a:ext cx="1807126" cy="866748"/>
                </a:xfrm>
                <a:custGeom>
                  <a:avLst/>
                  <a:gdLst>
                    <a:gd name="T0" fmla="*/ 251572 w 7654458"/>
                    <a:gd name="T1" fmla="*/ 556 h 3671292"/>
                    <a:gd name="T2" fmla="*/ 426641 w 7654458"/>
                    <a:gd name="T3" fmla="*/ 0 h 3671292"/>
                    <a:gd name="T4" fmla="*/ 389795 w 7654458"/>
                    <a:gd name="T5" fmla="*/ 4711 h 3671292"/>
                    <a:gd name="T6" fmla="*/ 318423 w 7654458"/>
                    <a:gd name="T7" fmla="*/ 27260 h 3671292"/>
                    <a:gd name="T8" fmla="*/ 264250 w 7654458"/>
                    <a:gd name="T9" fmla="*/ 80010 h 3671292"/>
                    <a:gd name="T10" fmla="*/ 227610 w 7654458"/>
                    <a:gd name="T11" fmla="*/ 149838 h 3671292"/>
                    <a:gd name="T12" fmla="*/ 168249 w 7654458"/>
                    <a:gd name="T13" fmla="*/ 200931 h 3671292"/>
                    <a:gd name="T14" fmla="*/ 142954 w 7654458"/>
                    <a:gd name="T15" fmla="*/ 204373 h 3671292"/>
                    <a:gd name="T16" fmla="*/ 96039 w 7654458"/>
                    <a:gd name="T17" fmla="*/ 204404 h 3671292"/>
                    <a:gd name="T18" fmla="*/ 7215 w 7654458"/>
                    <a:gd name="T19" fmla="*/ 142378 h 3671292"/>
                    <a:gd name="T20" fmla="*/ 4136 w 7654458"/>
                    <a:gd name="T21" fmla="*/ 72520 h 3671292"/>
                    <a:gd name="T22" fmla="*/ 17995 w 7654458"/>
                    <a:gd name="T23" fmla="*/ 42461 h 3671292"/>
                    <a:gd name="T24" fmla="*/ 41604 w 7654458"/>
                    <a:gd name="T25" fmla="*/ 18670 h 3671292"/>
                    <a:gd name="T26" fmla="*/ 72329 w 7654458"/>
                    <a:gd name="T27" fmla="*/ 4145 h 3671292"/>
                    <a:gd name="T28" fmla="*/ 96180 w 7654458"/>
                    <a:gd name="T29" fmla="*/ 724 h 3671292"/>
                    <a:gd name="T30" fmla="*/ 251572 w 7654458"/>
                    <a:gd name="T31" fmla="*/ 556 h 367129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654458" h="3671292">
                      <a:moveTo>
                        <a:pt x="4513515" y="9975"/>
                      </a:moveTo>
                      <a:lnTo>
                        <a:pt x="7654458" y="0"/>
                      </a:lnTo>
                      <a:cubicBezTo>
                        <a:pt x="7323927" y="42259"/>
                        <a:pt x="7347251" y="33263"/>
                        <a:pt x="6993396" y="84518"/>
                      </a:cubicBezTo>
                      <a:cubicBezTo>
                        <a:pt x="6663140" y="132355"/>
                        <a:pt x="6114554" y="270681"/>
                        <a:pt x="5712891" y="489078"/>
                      </a:cubicBezTo>
                      <a:cubicBezTo>
                        <a:pt x="5298732" y="714177"/>
                        <a:pt x="4972946" y="1032356"/>
                        <a:pt x="4740967" y="1435469"/>
                      </a:cubicBezTo>
                      <a:cubicBezTo>
                        <a:pt x="4505908" y="1843832"/>
                        <a:pt x="4303447" y="2270849"/>
                        <a:pt x="4083600" y="2688267"/>
                      </a:cubicBezTo>
                      <a:cubicBezTo>
                        <a:pt x="3849267" y="3133212"/>
                        <a:pt x="3513521" y="3466241"/>
                        <a:pt x="3018595" y="3604958"/>
                      </a:cubicBezTo>
                      <a:cubicBezTo>
                        <a:pt x="2872815" y="3645885"/>
                        <a:pt x="2716894" y="3661821"/>
                        <a:pt x="2564777" y="3666711"/>
                      </a:cubicBezTo>
                      <a:cubicBezTo>
                        <a:pt x="2284446" y="3675765"/>
                        <a:pt x="2003571" y="3668884"/>
                        <a:pt x="1723058" y="3667254"/>
                      </a:cubicBezTo>
                      <a:cubicBezTo>
                        <a:pt x="1028206" y="3663089"/>
                        <a:pt x="365770" y="3205830"/>
                        <a:pt x="129443" y="2554440"/>
                      </a:cubicBezTo>
                      <a:cubicBezTo>
                        <a:pt x="-19052" y="2144990"/>
                        <a:pt x="-42957" y="1719603"/>
                        <a:pt x="74210" y="1301098"/>
                      </a:cubicBezTo>
                      <a:cubicBezTo>
                        <a:pt x="126547" y="1114210"/>
                        <a:pt x="195904" y="924244"/>
                        <a:pt x="322851" y="761804"/>
                      </a:cubicBezTo>
                      <a:cubicBezTo>
                        <a:pt x="447985" y="601537"/>
                        <a:pt x="582175" y="454852"/>
                        <a:pt x="746426" y="334969"/>
                      </a:cubicBezTo>
                      <a:cubicBezTo>
                        <a:pt x="913756" y="212731"/>
                        <a:pt x="1099195" y="125444"/>
                        <a:pt x="1297672" y="74376"/>
                      </a:cubicBezTo>
                      <a:cubicBezTo>
                        <a:pt x="1436390" y="38520"/>
                        <a:pt x="1582531" y="13348"/>
                        <a:pt x="1725594" y="12986"/>
                      </a:cubicBezTo>
                      <a:lnTo>
                        <a:pt x="4513515" y="9975"/>
                      </a:lnTo>
                      <a:close/>
                    </a:path>
                  </a:pathLst>
                </a:custGeom>
                <a:solidFill>
                  <a:srgbClr val="174292"/>
                </a:solidFill>
                <a:ln>
                  <a:noFill/>
                </a:ln>
                <a:extLst>
                  <a:ext uri="{91240B29-F687-4F45-9708-019B960494DF}">
                    <a14:hiddenLine xmlns:a14="http://schemas.microsoft.com/office/drawing/2010/main" w="18109">
                      <a:solidFill>
                        <a:srgbClr val="000000"/>
                      </a:solidFill>
                      <a:round/>
                    </a14:hiddenLine>
                  </a:ext>
                </a:extLst>
              </p:spPr>
              <p:txBody>
                <a:bodyPr/>
                <a:lstStyle/>
                <a:p>
                  <a:endParaRPr lang="zh-CN" altLang="en-US"/>
                </a:p>
              </p:txBody>
            </p:sp>
            <p:sp>
              <p:nvSpPr>
                <p:cNvPr id="40" name="图形 11"/>
                <p:cNvSpPr>
                  <a:spLocks noChangeArrowheads="1"/>
                </p:cNvSpPr>
                <p:nvPr/>
              </p:nvSpPr>
              <p:spPr bwMode="auto">
                <a:xfrm>
                  <a:off x="2304477" y="4881587"/>
                  <a:ext cx="1222377" cy="866749"/>
                </a:xfrm>
                <a:custGeom>
                  <a:avLst/>
                  <a:gdLst>
                    <a:gd name="T0" fmla="*/ 996543 w 1256988"/>
                    <a:gd name="T1" fmla="*/ 5115 h 891291"/>
                    <a:gd name="T2" fmla="*/ 1188719 w 1256988"/>
                    <a:gd name="T3" fmla="*/ 0 h 891291"/>
                    <a:gd name="T4" fmla="*/ 959658 w 1256988"/>
                    <a:gd name="T5" fmla="*/ 30407 h 891291"/>
                    <a:gd name="T6" fmla="*/ 607342 w 1256988"/>
                    <a:gd name="T7" fmla="*/ 212944 h 891291"/>
                    <a:gd name="T8" fmla="*/ 461063 w 1256988"/>
                    <a:gd name="T9" fmla="*/ 432300 h 891291"/>
                    <a:gd name="T10" fmla="*/ 346520 w 1256988"/>
                    <a:gd name="T11" fmla="*/ 654341 h 891291"/>
                    <a:gd name="T12" fmla="*/ 90645 w 1256988"/>
                    <a:gd name="T13" fmla="*/ 833533 h 891291"/>
                    <a:gd name="T14" fmla="*/ 0 w 1256988"/>
                    <a:gd name="T15" fmla="*/ 842883 h 891291"/>
                    <a:gd name="T16" fmla="*/ 209170 w 1256988"/>
                    <a:gd name="T17" fmla="*/ 741884 h 891291"/>
                    <a:gd name="T18" fmla="*/ 335535 w 1256988"/>
                    <a:gd name="T19" fmla="*/ 554097 h 891291"/>
                    <a:gd name="T20" fmla="*/ 495568 w 1256988"/>
                    <a:gd name="T21" fmla="*/ 268495 h 891291"/>
                    <a:gd name="T22" fmla="*/ 750899 w 1256988"/>
                    <a:gd name="T23" fmla="*/ 72617 h 891291"/>
                    <a:gd name="T24" fmla="*/ 996543 w 1256988"/>
                    <a:gd name="T25" fmla="*/ 5115 h 89129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56988" h="891291">
                      <a:moveTo>
                        <a:pt x="1053776" y="5409"/>
                      </a:moveTo>
                      <a:lnTo>
                        <a:pt x="1256988" y="0"/>
                      </a:lnTo>
                      <a:cubicBezTo>
                        <a:pt x="1206004" y="9088"/>
                        <a:pt x="1119682" y="9315"/>
                        <a:pt x="1014772" y="32153"/>
                      </a:cubicBezTo>
                      <a:cubicBezTo>
                        <a:pt x="908151" y="55363"/>
                        <a:pt x="730095" y="127408"/>
                        <a:pt x="642223" y="225173"/>
                      </a:cubicBezTo>
                      <a:cubicBezTo>
                        <a:pt x="566776" y="309114"/>
                        <a:pt x="530413" y="374046"/>
                        <a:pt x="487542" y="457128"/>
                      </a:cubicBezTo>
                      <a:cubicBezTo>
                        <a:pt x="447153" y="535422"/>
                        <a:pt x="411863" y="616686"/>
                        <a:pt x="366421" y="691921"/>
                      </a:cubicBezTo>
                      <a:cubicBezTo>
                        <a:pt x="305151" y="793402"/>
                        <a:pt x="216084" y="861588"/>
                        <a:pt x="95851" y="881405"/>
                      </a:cubicBezTo>
                      <a:cubicBezTo>
                        <a:pt x="64196" y="886636"/>
                        <a:pt x="31965" y="888099"/>
                        <a:pt x="0" y="891291"/>
                      </a:cubicBezTo>
                      <a:cubicBezTo>
                        <a:pt x="20889" y="875139"/>
                        <a:pt x="162049" y="835386"/>
                        <a:pt x="221183" y="784491"/>
                      </a:cubicBezTo>
                      <a:cubicBezTo>
                        <a:pt x="280317" y="733596"/>
                        <a:pt x="320269" y="658892"/>
                        <a:pt x="354806" y="585919"/>
                      </a:cubicBezTo>
                      <a:cubicBezTo>
                        <a:pt x="404238" y="481379"/>
                        <a:pt x="454380" y="377238"/>
                        <a:pt x="524029" y="283915"/>
                      </a:cubicBezTo>
                      <a:cubicBezTo>
                        <a:pt x="594608" y="189351"/>
                        <a:pt x="684739" y="120943"/>
                        <a:pt x="794023" y="76787"/>
                      </a:cubicBezTo>
                      <a:cubicBezTo>
                        <a:pt x="877725" y="42960"/>
                        <a:pt x="964398" y="21546"/>
                        <a:pt x="1053776" y="5409"/>
                      </a:cubicBezTo>
                      <a:close/>
                    </a:path>
                  </a:pathLst>
                </a:custGeom>
                <a:solidFill>
                  <a:schemeClr val="tx1">
                    <a:alpha val="29803"/>
                  </a:schemeClr>
                </a:solidFill>
                <a:ln>
                  <a:noFill/>
                </a:ln>
                <a:extLst>
                  <a:ext uri="{91240B29-F687-4F45-9708-019B960494DF}">
                    <a14:hiddenLine xmlns:a14="http://schemas.microsoft.com/office/drawing/2010/main" w="4404">
                      <a:solidFill>
                        <a:srgbClr val="000000"/>
                      </a:solidFill>
                      <a:round/>
                    </a14:hiddenLine>
                  </a:ext>
                </a:extLst>
              </p:spPr>
              <p:txBody>
                <a:bodyPr/>
                <a:lstStyle/>
                <a:p>
                  <a:endParaRPr lang="zh-CN" altLang="en-US"/>
                </a:p>
              </p:txBody>
            </p:sp>
          </p:grpSp>
        </p:grpSp>
        <p:sp>
          <p:nvSpPr>
            <p:cNvPr id="35" name="矩形 20"/>
            <p:cNvSpPr>
              <a:spLocks noChangeArrowheads="1"/>
            </p:cNvSpPr>
            <p:nvPr/>
          </p:nvSpPr>
          <p:spPr bwMode="auto">
            <a:xfrm>
              <a:off x="3250176" y="2550014"/>
              <a:ext cx="2181883" cy="766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anose="02010600030101010101" charset="-122"/>
                  <a:ea typeface="等线" panose="02010600030101010101" charset="-122"/>
                </a:defRPr>
              </a:lvl9pPr>
            </a:lstStyle>
            <a:p>
              <a:pPr eaLnBrk="1" hangingPunct="1">
                <a:lnSpc>
                  <a:spcPct val="100000"/>
                </a:lnSpc>
                <a:spcBef>
                  <a:spcPct val="0"/>
                </a:spcBef>
                <a:buFontTx/>
                <a:buNone/>
              </a:pPr>
              <a:r>
                <a:rPr lang="zh-CN" altLang="en-US" sz="2400" b="1" dirty="0">
                  <a:solidFill>
                    <a:srgbClr val="174292"/>
                  </a:solidFill>
                  <a:latin typeface="微软雅黑" panose="020B0503020204020204" pitchFamily="34" charset="-122"/>
                  <a:ea typeface="微软雅黑" panose="020B0503020204020204" pitchFamily="34" charset="-122"/>
                </a:rPr>
                <a:t>研究目标</a:t>
              </a:r>
              <a:endParaRPr lang="zh-CN" altLang="en-US" sz="2400" b="1" dirty="0">
                <a:solidFill>
                  <a:srgbClr val="174292"/>
                </a:solidFill>
                <a:latin typeface="微软雅黑" panose="020B0503020204020204" pitchFamily="34" charset="-122"/>
                <a:ea typeface="微软雅黑" panose="020B0503020204020204" pitchFamily="34" charset="-122"/>
              </a:endParaRPr>
            </a:p>
          </p:txBody>
        </p:sp>
        <p:sp>
          <p:nvSpPr>
            <p:cNvPr id="36" name="矩形 21"/>
            <p:cNvSpPr>
              <a:spLocks noChangeArrowheads="1"/>
            </p:cNvSpPr>
            <p:nvPr/>
          </p:nvSpPr>
          <p:spPr bwMode="auto">
            <a:xfrm>
              <a:off x="2111415" y="2502450"/>
              <a:ext cx="492443" cy="766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anose="02010600030101010101" charset="-122"/>
                  <a:ea typeface="等线" panose="02010600030101010101" charset="-122"/>
                </a:defRPr>
              </a:lvl9pPr>
            </a:lstStyle>
            <a:p>
              <a:pPr algn="ctr" eaLnBrk="1" hangingPunct="1">
                <a:lnSpc>
                  <a:spcPct val="100000"/>
                </a:lnSpc>
                <a:spcBef>
                  <a:spcPct val="0"/>
                </a:spcBef>
                <a:buFontTx/>
                <a:buNone/>
              </a:pPr>
              <a:r>
                <a:rPr lang="zh-CN" altLang="en-US" sz="2400" b="1" dirty="0">
                  <a:solidFill>
                    <a:schemeClr val="bg1"/>
                  </a:solidFill>
                  <a:latin typeface="微软雅黑" panose="020B0503020204020204" pitchFamily="34" charset="-122"/>
                  <a:ea typeface="微软雅黑" panose="020B0503020204020204" pitchFamily="34" charset="-122"/>
                </a:rPr>
                <a:t>一</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nvGrpSpPr>
          <p:cNvPr id="2" name="组合 2"/>
          <p:cNvGrpSpPr/>
          <p:nvPr/>
        </p:nvGrpSpPr>
        <p:grpSpPr bwMode="auto">
          <a:xfrm>
            <a:off x="3373755" y="3110230"/>
            <a:ext cx="4832985" cy="502920"/>
            <a:chOff x="1858297" y="2502450"/>
            <a:chExt cx="6095078" cy="837001"/>
          </a:xfrm>
        </p:grpSpPr>
        <p:grpSp>
          <p:nvGrpSpPr>
            <p:cNvPr id="3" name="组合 19"/>
            <p:cNvGrpSpPr/>
            <p:nvPr/>
          </p:nvGrpSpPr>
          <p:grpSpPr bwMode="auto">
            <a:xfrm>
              <a:off x="1858297" y="2514091"/>
              <a:ext cx="6095078" cy="825360"/>
              <a:chOff x="4260488" y="4881587"/>
              <a:chExt cx="6400745" cy="866751"/>
            </a:xfrm>
          </p:grpSpPr>
          <p:sp>
            <p:nvSpPr>
              <p:cNvPr id="4" name="矩形: 圆角 86"/>
              <p:cNvSpPr/>
              <p:nvPr/>
            </p:nvSpPr>
            <p:spPr>
              <a:xfrm>
                <a:off x="4260488" y="4881587"/>
                <a:ext cx="6400745" cy="866751"/>
              </a:xfrm>
              <a:prstGeom prst="roundRect">
                <a:avLst>
                  <a:gd name="adj" fmla="val 50000"/>
                </a:avLst>
              </a:prstGeom>
              <a:gradFill flip="none" rotWithShape="1">
                <a:gsLst>
                  <a:gs pos="0">
                    <a:schemeClr val="bg1"/>
                  </a:gs>
                  <a:gs pos="100000">
                    <a:schemeClr val="bg1">
                      <a:lumMod val="85000"/>
                    </a:schemeClr>
                  </a:gs>
                </a:gsLst>
                <a:lin ang="2700000" scaled="1"/>
                <a:tileRect/>
              </a:gradFill>
              <a:ln w="12700" cap="flat" cmpd="sng" algn="ctr">
                <a:solidFill>
                  <a:schemeClr val="bg1">
                    <a:lumMod val="8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noProof="1"/>
              </a:p>
            </p:txBody>
          </p:sp>
          <p:grpSp>
            <p:nvGrpSpPr>
              <p:cNvPr id="5" name="组合 23"/>
              <p:cNvGrpSpPr/>
              <p:nvPr/>
            </p:nvGrpSpPr>
            <p:grpSpPr bwMode="auto">
              <a:xfrm>
                <a:off x="4260488" y="4881587"/>
                <a:ext cx="1812921" cy="866750"/>
                <a:chOff x="1713933" y="4881587"/>
                <a:chExt cx="1812921" cy="866750"/>
              </a:xfrm>
            </p:grpSpPr>
            <p:sp>
              <p:nvSpPr>
                <p:cNvPr id="41" name="任意多边形: 形状 90"/>
                <p:cNvSpPr>
                  <a:spLocks noChangeArrowheads="1"/>
                </p:cNvSpPr>
                <p:nvPr/>
              </p:nvSpPr>
              <p:spPr bwMode="auto">
                <a:xfrm>
                  <a:off x="1713933" y="4881589"/>
                  <a:ext cx="1807126" cy="866748"/>
                </a:xfrm>
                <a:custGeom>
                  <a:avLst/>
                  <a:gdLst>
                    <a:gd name="T0" fmla="*/ 251572 w 7654458"/>
                    <a:gd name="T1" fmla="*/ 556 h 3671292"/>
                    <a:gd name="T2" fmla="*/ 426641 w 7654458"/>
                    <a:gd name="T3" fmla="*/ 0 h 3671292"/>
                    <a:gd name="T4" fmla="*/ 389795 w 7654458"/>
                    <a:gd name="T5" fmla="*/ 4711 h 3671292"/>
                    <a:gd name="T6" fmla="*/ 318423 w 7654458"/>
                    <a:gd name="T7" fmla="*/ 27260 h 3671292"/>
                    <a:gd name="T8" fmla="*/ 264250 w 7654458"/>
                    <a:gd name="T9" fmla="*/ 80010 h 3671292"/>
                    <a:gd name="T10" fmla="*/ 227610 w 7654458"/>
                    <a:gd name="T11" fmla="*/ 149838 h 3671292"/>
                    <a:gd name="T12" fmla="*/ 168249 w 7654458"/>
                    <a:gd name="T13" fmla="*/ 200931 h 3671292"/>
                    <a:gd name="T14" fmla="*/ 142954 w 7654458"/>
                    <a:gd name="T15" fmla="*/ 204373 h 3671292"/>
                    <a:gd name="T16" fmla="*/ 96039 w 7654458"/>
                    <a:gd name="T17" fmla="*/ 204404 h 3671292"/>
                    <a:gd name="T18" fmla="*/ 7215 w 7654458"/>
                    <a:gd name="T19" fmla="*/ 142378 h 3671292"/>
                    <a:gd name="T20" fmla="*/ 4136 w 7654458"/>
                    <a:gd name="T21" fmla="*/ 72520 h 3671292"/>
                    <a:gd name="T22" fmla="*/ 17995 w 7654458"/>
                    <a:gd name="T23" fmla="*/ 42461 h 3671292"/>
                    <a:gd name="T24" fmla="*/ 41604 w 7654458"/>
                    <a:gd name="T25" fmla="*/ 18670 h 3671292"/>
                    <a:gd name="T26" fmla="*/ 72329 w 7654458"/>
                    <a:gd name="T27" fmla="*/ 4145 h 3671292"/>
                    <a:gd name="T28" fmla="*/ 96180 w 7654458"/>
                    <a:gd name="T29" fmla="*/ 724 h 3671292"/>
                    <a:gd name="T30" fmla="*/ 251572 w 7654458"/>
                    <a:gd name="T31" fmla="*/ 556 h 367129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654458" h="3671292">
                      <a:moveTo>
                        <a:pt x="4513515" y="9975"/>
                      </a:moveTo>
                      <a:lnTo>
                        <a:pt x="7654458" y="0"/>
                      </a:lnTo>
                      <a:cubicBezTo>
                        <a:pt x="7323927" y="42259"/>
                        <a:pt x="7347251" y="33263"/>
                        <a:pt x="6993396" y="84518"/>
                      </a:cubicBezTo>
                      <a:cubicBezTo>
                        <a:pt x="6663140" y="132355"/>
                        <a:pt x="6114554" y="270681"/>
                        <a:pt x="5712891" y="489078"/>
                      </a:cubicBezTo>
                      <a:cubicBezTo>
                        <a:pt x="5298732" y="714177"/>
                        <a:pt x="4972946" y="1032356"/>
                        <a:pt x="4740967" y="1435469"/>
                      </a:cubicBezTo>
                      <a:cubicBezTo>
                        <a:pt x="4505908" y="1843832"/>
                        <a:pt x="4303447" y="2270849"/>
                        <a:pt x="4083600" y="2688267"/>
                      </a:cubicBezTo>
                      <a:cubicBezTo>
                        <a:pt x="3849267" y="3133212"/>
                        <a:pt x="3513521" y="3466241"/>
                        <a:pt x="3018595" y="3604958"/>
                      </a:cubicBezTo>
                      <a:cubicBezTo>
                        <a:pt x="2872815" y="3645885"/>
                        <a:pt x="2716894" y="3661821"/>
                        <a:pt x="2564777" y="3666711"/>
                      </a:cubicBezTo>
                      <a:cubicBezTo>
                        <a:pt x="2284446" y="3675765"/>
                        <a:pt x="2003571" y="3668884"/>
                        <a:pt x="1723058" y="3667254"/>
                      </a:cubicBezTo>
                      <a:cubicBezTo>
                        <a:pt x="1028206" y="3663089"/>
                        <a:pt x="365770" y="3205830"/>
                        <a:pt x="129443" y="2554440"/>
                      </a:cubicBezTo>
                      <a:cubicBezTo>
                        <a:pt x="-19052" y="2144990"/>
                        <a:pt x="-42957" y="1719603"/>
                        <a:pt x="74210" y="1301098"/>
                      </a:cubicBezTo>
                      <a:cubicBezTo>
                        <a:pt x="126547" y="1114210"/>
                        <a:pt x="195904" y="924244"/>
                        <a:pt x="322851" y="761804"/>
                      </a:cubicBezTo>
                      <a:cubicBezTo>
                        <a:pt x="447985" y="601537"/>
                        <a:pt x="582175" y="454852"/>
                        <a:pt x="746426" y="334969"/>
                      </a:cubicBezTo>
                      <a:cubicBezTo>
                        <a:pt x="913756" y="212731"/>
                        <a:pt x="1099195" y="125444"/>
                        <a:pt x="1297672" y="74376"/>
                      </a:cubicBezTo>
                      <a:cubicBezTo>
                        <a:pt x="1436390" y="38520"/>
                        <a:pt x="1582531" y="13348"/>
                        <a:pt x="1725594" y="12986"/>
                      </a:cubicBezTo>
                      <a:lnTo>
                        <a:pt x="4513515" y="9975"/>
                      </a:lnTo>
                      <a:close/>
                    </a:path>
                  </a:pathLst>
                </a:custGeom>
                <a:solidFill>
                  <a:srgbClr val="174292"/>
                </a:solidFill>
                <a:ln>
                  <a:noFill/>
                </a:ln>
                <a:extLst>
                  <a:ext uri="{91240B29-F687-4F45-9708-019B960494DF}">
                    <a14:hiddenLine xmlns:a14="http://schemas.microsoft.com/office/drawing/2010/main" w="18109">
                      <a:solidFill>
                        <a:srgbClr val="000000"/>
                      </a:solidFill>
                      <a:round/>
                    </a14:hiddenLine>
                  </a:ext>
                </a:extLst>
              </p:spPr>
              <p:txBody>
                <a:bodyPr/>
                <a:lstStyle/>
                <a:p>
                  <a:endParaRPr lang="zh-CN" altLang="en-US"/>
                </a:p>
              </p:txBody>
            </p:sp>
            <p:sp>
              <p:nvSpPr>
                <p:cNvPr id="42" name="图形 11"/>
                <p:cNvSpPr>
                  <a:spLocks noChangeArrowheads="1"/>
                </p:cNvSpPr>
                <p:nvPr/>
              </p:nvSpPr>
              <p:spPr bwMode="auto">
                <a:xfrm>
                  <a:off x="2304477" y="4881587"/>
                  <a:ext cx="1222377" cy="866749"/>
                </a:xfrm>
                <a:custGeom>
                  <a:avLst/>
                  <a:gdLst>
                    <a:gd name="T0" fmla="*/ 996543 w 1256988"/>
                    <a:gd name="T1" fmla="*/ 5115 h 891291"/>
                    <a:gd name="T2" fmla="*/ 1188719 w 1256988"/>
                    <a:gd name="T3" fmla="*/ 0 h 891291"/>
                    <a:gd name="T4" fmla="*/ 959658 w 1256988"/>
                    <a:gd name="T5" fmla="*/ 30407 h 891291"/>
                    <a:gd name="T6" fmla="*/ 607342 w 1256988"/>
                    <a:gd name="T7" fmla="*/ 212944 h 891291"/>
                    <a:gd name="T8" fmla="*/ 461063 w 1256988"/>
                    <a:gd name="T9" fmla="*/ 432300 h 891291"/>
                    <a:gd name="T10" fmla="*/ 346520 w 1256988"/>
                    <a:gd name="T11" fmla="*/ 654341 h 891291"/>
                    <a:gd name="T12" fmla="*/ 90645 w 1256988"/>
                    <a:gd name="T13" fmla="*/ 833533 h 891291"/>
                    <a:gd name="T14" fmla="*/ 0 w 1256988"/>
                    <a:gd name="T15" fmla="*/ 842883 h 891291"/>
                    <a:gd name="T16" fmla="*/ 209170 w 1256988"/>
                    <a:gd name="T17" fmla="*/ 741884 h 891291"/>
                    <a:gd name="T18" fmla="*/ 335535 w 1256988"/>
                    <a:gd name="T19" fmla="*/ 554097 h 891291"/>
                    <a:gd name="T20" fmla="*/ 495568 w 1256988"/>
                    <a:gd name="T21" fmla="*/ 268495 h 891291"/>
                    <a:gd name="T22" fmla="*/ 750899 w 1256988"/>
                    <a:gd name="T23" fmla="*/ 72617 h 891291"/>
                    <a:gd name="T24" fmla="*/ 996543 w 1256988"/>
                    <a:gd name="T25" fmla="*/ 5115 h 89129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56988" h="891291">
                      <a:moveTo>
                        <a:pt x="1053776" y="5409"/>
                      </a:moveTo>
                      <a:lnTo>
                        <a:pt x="1256988" y="0"/>
                      </a:lnTo>
                      <a:cubicBezTo>
                        <a:pt x="1206004" y="9088"/>
                        <a:pt x="1119682" y="9315"/>
                        <a:pt x="1014772" y="32153"/>
                      </a:cubicBezTo>
                      <a:cubicBezTo>
                        <a:pt x="908151" y="55363"/>
                        <a:pt x="730095" y="127408"/>
                        <a:pt x="642223" y="225173"/>
                      </a:cubicBezTo>
                      <a:cubicBezTo>
                        <a:pt x="566776" y="309114"/>
                        <a:pt x="530413" y="374046"/>
                        <a:pt x="487542" y="457128"/>
                      </a:cubicBezTo>
                      <a:cubicBezTo>
                        <a:pt x="447153" y="535422"/>
                        <a:pt x="411863" y="616686"/>
                        <a:pt x="366421" y="691921"/>
                      </a:cubicBezTo>
                      <a:cubicBezTo>
                        <a:pt x="305151" y="793402"/>
                        <a:pt x="216084" y="861588"/>
                        <a:pt x="95851" y="881405"/>
                      </a:cubicBezTo>
                      <a:cubicBezTo>
                        <a:pt x="64196" y="886636"/>
                        <a:pt x="31965" y="888099"/>
                        <a:pt x="0" y="891291"/>
                      </a:cubicBezTo>
                      <a:cubicBezTo>
                        <a:pt x="20889" y="875139"/>
                        <a:pt x="162049" y="835386"/>
                        <a:pt x="221183" y="784491"/>
                      </a:cubicBezTo>
                      <a:cubicBezTo>
                        <a:pt x="280317" y="733596"/>
                        <a:pt x="320269" y="658892"/>
                        <a:pt x="354806" y="585919"/>
                      </a:cubicBezTo>
                      <a:cubicBezTo>
                        <a:pt x="404238" y="481379"/>
                        <a:pt x="454380" y="377238"/>
                        <a:pt x="524029" y="283915"/>
                      </a:cubicBezTo>
                      <a:cubicBezTo>
                        <a:pt x="594608" y="189351"/>
                        <a:pt x="684739" y="120943"/>
                        <a:pt x="794023" y="76787"/>
                      </a:cubicBezTo>
                      <a:cubicBezTo>
                        <a:pt x="877725" y="42960"/>
                        <a:pt x="964398" y="21546"/>
                        <a:pt x="1053776" y="5409"/>
                      </a:cubicBezTo>
                      <a:close/>
                    </a:path>
                  </a:pathLst>
                </a:custGeom>
                <a:solidFill>
                  <a:schemeClr val="tx1">
                    <a:alpha val="29803"/>
                  </a:schemeClr>
                </a:solidFill>
                <a:ln>
                  <a:noFill/>
                </a:ln>
                <a:extLst>
                  <a:ext uri="{91240B29-F687-4F45-9708-019B960494DF}">
                    <a14:hiddenLine xmlns:a14="http://schemas.microsoft.com/office/drawing/2010/main" w="4404">
                      <a:solidFill>
                        <a:srgbClr val="000000"/>
                      </a:solidFill>
                      <a:round/>
                    </a14:hiddenLine>
                  </a:ext>
                </a:extLst>
              </p:spPr>
              <p:txBody>
                <a:bodyPr/>
                <a:lstStyle/>
                <a:p>
                  <a:endParaRPr lang="zh-CN" altLang="en-US"/>
                </a:p>
              </p:txBody>
            </p:sp>
          </p:grpSp>
        </p:grpSp>
        <p:sp>
          <p:nvSpPr>
            <p:cNvPr id="43" name="矩形 20"/>
            <p:cNvSpPr>
              <a:spLocks noChangeArrowheads="1"/>
            </p:cNvSpPr>
            <p:nvPr/>
          </p:nvSpPr>
          <p:spPr bwMode="auto">
            <a:xfrm>
              <a:off x="3250176" y="2550014"/>
              <a:ext cx="2181883" cy="766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anose="02010600030101010101" charset="-122"/>
                  <a:ea typeface="等线" panose="02010600030101010101" charset="-122"/>
                </a:defRPr>
              </a:lvl9pPr>
            </a:lstStyle>
            <a:p>
              <a:pPr eaLnBrk="1" hangingPunct="1">
                <a:lnSpc>
                  <a:spcPct val="100000"/>
                </a:lnSpc>
                <a:spcBef>
                  <a:spcPct val="0"/>
                </a:spcBef>
                <a:buFontTx/>
                <a:buNone/>
              </a:pPr>
              <a:r>
                <a:rPr lang="zh-CN" altLang="en-US" sz="2400" b="1" dirty="0">
                  <a:solidFill>
                    <a:srgbClr val="174292"/>
                  </a:solidFill>
                  <a:latin typeface="微软雅黑" panose="020B0503020204020204" pitchFamily="34" charset="-122"/>
                  <a:ea typeface="微软雅黑" panose="020B0503020204020204" pitchFamily="34" charset="-122"/>
                </a:rPr>
                <a:t>研究</a:t>
              </a:r>
              <a:r>
                <a:rPr lang="zh-CN" altLang="en-US" sz="2400" b="1" dirty="0">
                  <a:solidFill>
                    <a:srgbClr val="174292"/>
                  </a:solidFill>
                  <a:latin typeface="微软雅黑" panose="020B0503020204020204" pitchFamily="34" charset="-122"/>
                  <a:ea typeface="微软雅黑" panose="020B0503020204020204" pitchFamily="34" charset="-122"/>
                </a:rPr>
                <a:t>内容</a:t>
              </a:r>
              <a:endParaRPr lang="zh-CN" altLang="en-US" sz="2400" b="1" dirty="0">
                <a:solidFill>
                  <a:srgbClr val="174292"/>
                </a:solidFill>
                <a:latin typeface="微软雅黑" panose="020B0503020204020204" pitchFamily="34" charset="-122"/>
                <a:ea typeface="微软雅黑" panose="020B0503020204020204" pitchFamily="34" charset="-122"/>
              </a:endParaRPr>
            </a:p>
          </p:txBody>
        </p:sp>
        <p:sp>
          <p:nvSpPr>
            <p:cNvPr id="44" name="矩形 21"/>
            <p:cNvSpPr>
              <a:spLocks noChangeArrowheads="1"/>
            </p:cNvSpPr>
            <p:nvPr/>
          </p:nvSpPr>
          <p:spPr bwMode="auto">
            <a:xfrm>
              <a:off x="2111415" y="2502450"/>
              <a:ext cx="492443" cy="766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anose="02010600030101010101" charset="-122"/>
                  <a:ea typeface="等线" panose="02010600030101010101" charset="-122"/>
                </a:defRPr>
              </a:lvl9pPr>
            </a:lstStyle>
            <a:p>
              <a:pPr algn="ctr" eaLnBrk="1" hangingPunct="1">
                <a:lnSpc>
                  <a:spcPct val="100000"/>
                </a:lnSpc>
                <a:spcBef>
                  <a:spcPct val="0"/>
                </a:spcBef>
                <a:buFontTx/>
                <a:buNone/>
              </a:pPr>
              <a:r>
                <a:rPr lang="zh-CN" altLang="en-US" sz="2400" b="1" dirty="0">
                  <a:solidFill>
                    <a:schemeClr val="bg1"/>
                  </a:solidFill>
                  <a:latin typeface="微软雅黑" panose="020B0503020204020204" pitchFamily="34" charset="-122"/>
                  <a:ea typeface="微软雅黑" panose="020B0503020204020204" pitchFamily="34" charset="-122"/>
                </a:rPr>
                <a:t>二</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nvGrpSpPr>
          <p:cNvPr id="45" name="组合 2"/>
          <p:cNvGrpSpPr/>
          <p:nvPr/>
        </p:nvGrpSpPr>
        <p:grpSpPr bwMode="auto">
          <a:xfrm>
            <a:off x="3357245" y="3848100"/>
            <a:ext cx="4832985" cy="502920"/>
            <a:chOff x="1858297" y="2502450"/>
            <a:chExt cx="6095078" cy="837001"/>
          </a:xfrm>
        </p:grpSpPr>
        <p:grpSp>
          <p:nvGrpSpPr>
            <p:cNvPr id="46" name="组合 19"/>
            <p:cNvGrpSpPr/>
            <p:nvPr/>
          </p:nvGrpSpPr>
          <p:grpSpPr bwMode="auto">
            <a:xfrm>
              <a:off x="1858297" y="2514091"/>
              <a:ext cx="6095078" cy="825360"/>
              <a:chOff x="4260488" y="4881587"/>
              <a:chExt cx="6400745" cy="866751"/>
            </a:xfrm>
          </p:grpSpPr>
          <p:sp>
            <p:nvSpPr>
              <p:cNvPr id="47" name="矩形: 圆角 86"/>
              <p:cNvSpPr/>
              <p:nvPr/>
            </p:nvSpPr>
            <p:spPr>
              <a:xfrm>
                <a:off x="4260488" y="4881587"/>
                <a:ext cx="6400745" cy="866751"/>
              </a:xfrm>
              <a:prstGeom prst="roundRect">
                <a:avLst>
                  <a:gd name="adj" fmla="val 50000"/>
                </a:avLst>
              </a:prstGeom>
              <a:gradFill flip="none" rotWithShape="1">
                <a:gsLst>
                  <a:gs pos="0">
                    <a:schemeClr val="bg1"/>
                  </a:gs>
                  <a:gs pos="100000">
                    <a:schemeClr val="bg1">
                      <a:lumMod val="85000"/>
                    </a:schemeClr>
                  </a:gs>
                </a:gsLst>
                <a:lin ang="2700000" scaled="1"/>
                <a:tileRect/>
              </a:gradFill>
              <a:ln w="12700" cap="flat" cmpd="sng" algn="ctr">
                <a:solidFill>
                  <a:schemeClr val="bg1">
                    <a:lumMod val="8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noProof="1"/>
              </a:p>
            </p:txBody>
          </p:sp>
          <p:grpSp>
            <p:nvGrpSpPr>
              <p:cNvPr id="48" name="组合 23"/>
              <p:cNvGrpSpPr/>
              <p:nvPr/>
            </p:nvGrpSpPr>
            <p:grpSpPr bwMode="auto">
              <a:xfrm>
                <a:off x="4260488" y="4881587"/>
                <a:ext cx="1812921" cy="866750"/>
                <a:chOff x="1713933" y="4881587"/>
                <a:chExt cx="1812921" cy="866750"/>
              </a:xfrm>
            </p:grpSpPr>
            <p:sp>
              <p:nvSpPr>
                <p:cNvPr id="49" name="任意多边形: 形状 90"/>
                <p:cNvSpPr>
                  <a:spLocks noChangeArrowheads="1"/>
                </p:cNvSpPr>
                <p:nvPr/>
              </p:nvSpPr>
              <p:spPr bwMode="auto">
                <a:xfrm>
                  <a:off x="1713933" y="4881589"/>
                  <a:ext cx="1807126" cy="866748"/>
                </a:xfrm>
                <a:custGeom>
                  <a:avLst/>
                  <a:gdLst>
                    <a:gd name="T0" fmla="*/ 251572 w 7654458"/>
                    <a:gd name="T1" fmla="*/ 556 h 3671292"/>
                    <a:gd name="T2" fmla="*/ 426641 w 7654458"/>
                    <a:gd name="T3" fmla="*/ 0 h 3671292"/>
                    <a:gd name="T4" fmla="*/ 389795 w 7654458"/>
                    <a:gd name="T5" fmla="*/ 4711 h 3671292"/>
                    <a:gd name="T6" fmla="*/ 318423 w 7654458"/>
                    <a:gd name="T7" fmla="*/ 27260 h 3671292"/>
                    <a:gd name="T8" fmla="*/ 264250 w 7654458"/>
                    <a:gd name="T9" fmla="*/ 80010 h 3671292"/>
                    <a:gd name="T10" fmla="*/ 227610 w 7654458"/>
                    <a:gd name="T11" fmla="*/ 149838 h 3671292"/>
                    <a:gd name="T12" fmla="*/ 168249 w 7654458"/>
                    <a:gd name="T13" fmla="*/ 200931 h 3671292"/>
                    <a:gd name="T14" fmla="*/ 142954 w 7654458"/>
                    <a:gd name="T15" fmla="*/ 204373 h 3671292"/>
                    <a:gd name="T16" fmla="*/ 96039 w 7654458"/>
                    <a:gd name="T17" fmla="*/ 204404 h 3671292"/>
                    <a:gd name="T18" fmla="*/ 7215 w 7654458"/>
                    <a:gd name="T19" fmla="*/ 142378 h 3671292"/>
                    <a:gd name="T20" fmla="*/ 4136 w 7654458"/>
                    <a:gd name="T21" fmla="*/ 72520 h 3671292"/>
                    <a:gd name="T22" fmla="*/ 17995 w 7654458"/>
                    <a:gd name="T23" fmla="*/ 42461 h 3671292"/>
                    <a:gd name="T24" fmla="*/ 41604 w 7654458"/>
                    <a:gd name="T25" fmla="*/ 18670 h 3671292"/>
                    <a:gd name="T26" fmla="*/ 72329 w 7654458"/>
                    <a:gd name="T27" fmla="*/ 4145 h 3671292"/>
                    <a:gd name="T28" fmla="*/ 96180 w 7654458"/>
                    <a:gd name="T29" fmla="*/ 724 h 3671292"/>
                    <a:gd name="T30" fmla="*/ 251572 w 7654458"/>
                    <a:gd name="T31" fmla="*/ 556 h 367129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654458" h="3671292">
                      <a:moveTo>
                        <a:pt x="4513515" y="9975"/>
                      </a:moveTo>
                      <a:lnTo>
                        <a:pt x="7654458" y="0"/>
                      </a:lnTo>
                      <a:cubicBezTo>
                        <a:pt x="7323927" y="42259"/>
                        <a:pt x="7347251" y="33263"/>
                        <a:pt x="6993396" y="84518"/>
                      </a:cubicBezTo>
                      <a:cubicBezTo>
                        <a:pt x="6663140" y="132355"/>
                        <a:pt x="6114554" y="270681"/>
                        <a:pt x="5712891" y="489078"/>
                      </a:cubicBezTo>
                      <a:cubicBezTo>
                        <a:pt x="5298732" y="714177"/>
                        <a:pt x="4972946" y="1032356"/>
                        <a:pt x="4740967" y="1435469"/>
                      </a:cubicBezTo>
                      <a:cubicBezTo>
                        <a:pt x="4505908" y="1843832"/>
                        <a:pt x="4303447" y="2270849"/>
                        <a:pt x="4083600" y="2688267"/>
                      </a:cubicBezTo>
                      <a:cubicBezTo>
                        <a:pt x="3849267" y="3133212"/>
                        <a:pt x="3513521" y="3466241"/>
                        <a:pt x="3018595" y="3604958"/>
                      </a:cubicBezTo>
                      <a:cubicBezTo>
                        <a:pt x="2872815" y="3645885"/>
                        <a:pt x="2716894" y="3661821"/>
                        <a:pt x="2564777" y="3666711"/>
                      </a:cubicBezTo>
                      <a:cubicBezTo>
                        <a:pt x="2284446" y="3675765"/>
                        <a:pt x="2003571" y="3668884"/>
                        <a:pt x="1723058" y="3667254"/>
                      </a:cubicBezTo>
                      <a:cubicBezTo>
                        <a:pt x="1028206" y="3663089"/>
                        <a:pt x="365770" y="3205830"/>
                        <a:pt x="129443" y="2554440"/>
                      </a:cubicBezTo>
                      <a:cubicBezTo>
                        <a:pt x="-19052" y="2144990"/>
                        <a:pt x="-42957" y="1719603"/>
                        <a:pt x="74210" y="1301098"/>
                      </a:cubicBezTo>
                      <a:cubicBezTo>
                        <a:pt x="126547" y="1114210"/>
                        <a:pt x="195904" y="924244"/>
                        <a:pt x="322851" y="761804"/>
                      </a:cubicBezTo>
                      <a:cubicBezTo>
                        <a:pt x="447985" y="601537"/>
                        <a:pt x="582175" y="454852"/>
                        <a:pt x="746426" y="334969"/>
                      </a:cubicBezTo>
                      <a:cubicBezTo>
                        <a:pt x="913756" y="212731"/>
                        <a:pt x="1099195" y="125444"/>
                        <a:pt x="1297672" y="74376"/>
                      </a:cubicBezTo>
                      <a:cubicBezTo>
                        <a:pt x="1436390" y="38520"/>
                        <a:pt x="1582531" y="13348"/>
                        <a:pt x="1725594" y="12986"/>
                      </a:cubicBezTo>
                      <a:lnTo>
                        <a:pt x="4513515" y="9975"/>
                      </a:lnTo>
                      <a:close/>
                    </a:path>
                  </a:pathLst>
                </a:custGeom>
                <a:solidFill>
                  <a:srgbClr val="174292"/>
                </a:solidFill>
                <a:ln>
                  <a:noFill/>
                </a:ln>
                <a:extLst>
                  <a:ext uri="{91240B29-F687-4F45-9708-019B960494DF}">
                    <a14:hiddenLine xmlns:a14="http://schemas.microsoft.com/office/drawing/2010/main" w="18109">
                      <a:solidFill>
                        <a:srgbClr val="000000"/>
                      </a:solidFill>
                      <a:round/>
                    </a14:hiddenLine>
                  </a:ext>
                </a:extLst>
              </p:spPr>
              <p:txBody>
                <a:bodyPr/>
                <a:lstStyle/>
                <a:p>
                  <a:endParaRPr lang="zh-CN" altLang="en-US"/>
                </a:p>
              </p:txBody>
            </p:sp>
            <p:sp>
              <p:nvSpPr>
                <p:cNvPr id="50" name="图形 11"/>
                <p:cNvSpPr>
                  <a:spLocks noChangeArrowheads="1"/>
                </p:cNvSpPr>
                <p:nvPr/>
              </p:nvSpPr>
              <p:spPr bwMode="auto">
                <a:xfrm>
                  <a:off x="2304477" y="4881587"/>
                  <a:ext cx="1222377" cy="866749"/>
                </a:xfrm>
                <a:custGeom>
                  <a:avLst/>
                  <a:gdLst>
                    <a:gd name="T0" fmla="*/ 996543 w 1256988"/>
                    <a:gd name="T1" fmla="*/ 5115 h 891291"/>
                    <a:gd name="T2" fmla="*/ 1188719 w 1256988"/>
                    <a:gd name="T3" fmla="*/ 0 h 891291"/>
                    <a:gd name="T4" fmla="*/ 959658 w 1256988"/>
                    <a:gd name="T5" fmla="*/ 30407 h 891291"/>
                    <a:gd name="T6" fmla="*/ 607342 w 1256988"/>
                    <a:gd name="T7" fmla="*/ 212944 h 891291"/>
                    <a:gd name="T8" fmla="*/ 461063 w 1256988"/>
                    <a:gd name="T9" fmla="*/ 432300 h 891291"/>
                    <a:gd name="T10" fmla="*/ 346520 w 1256988"/>
                    <a:gd name="T11" fmla="*/ 654341 h 891291"/>
                    <a:gd name="T12" fmla="*/ 90645 w 1256988"/>
                    <a:gd name="T13" fmla="*/ 833533 h 891291"/>
                    <a:gd name="T14" fmla="*/ 0 w 1256988"/>
                    <a:gd name="T15" fmla="*/ 842883 h 891291"/>
                    <a:gd name="T16" fmla="*/ 209170 w 1256988"/>
                    <a:gd name="T17" fmla="*/ 741884 h 891291"/>
                    <a:gd name="T18" fmla="*/ 335535 w 1256988"/>
                    <a:gd name="T19" fmla="*/ 554097 h 891291"/>
                    <a:gd name="T20" fmla="*/ 495568 w 1256988"/>
                    <a:gd name="T21" fmla="*/ 268495 h 891291"/>
                    <a:gd name="T22" fmla="*/ 750899 w 1256988"/>
                    <a:gd name="T23" fmla="*/ 72617 h 891291"/>
                    <a:gd name="T24" fmla="*/ 996543 w 1256988"/>
                    <a:gd name="T25" fmla="*/ 5115 h 89129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56988" h="891291">
                      <a:moveTo>
                        <a:pt x="1053776" y="5409"/>
                      </a:moveTo>
                      <a:lnTo>
                        <a:pt x="1256988" y="0"/>
                      </a:lnTo>
                      <a:cubicBezTo>
                        <a:pt x="1206004" y="9088"/>
                        <a:pt x="1119682" y="9315"/>
                        <a:pt x="1014772" y="32153"/>
                      </a:cubicBezTo>
                      <a:cubicBezTo>
                        <a:pt x="908151" y="55363"/>
                        <a:pt x="730095" y="127408"/>
                        <a:pt x="642223" y="225173"/>
                      </a:cubicBezTo>
                      <a:cubicBezTo>
                        <a:pt x="566776" y="309114"/>
                        <a:pt x="530413" y="374046"/>
                        <a:pt x="487542" y="457128"/>
                      </a:cubicBezTo>
                      <a:cubicBezTo>
                        <a:pt x="447153" y="535422"/>
                        <a:pt x="411863" y="616686"/>
                        <a:pt x="366421" y="691921"/>
                      </a:cubicBezTo>
                      <a:cubicBezTo>
                        <a:pt x="305151" y="793402"/>
                        <a:pt x="216084" y="861588"/>
                        <a:pt x="95851" y="881405"/>
                      </a:cubicBezTo>
                      <a:cubicBezTo>
                        <a:pt x="64196" y="886636"/>
                        <a:pt x="31965" y="888099"/>
                        <a:pt x="0" y="891291"/>
                      </a:cubicBezTo>
                      <a:cubicBezTo>
                        <a:pt x="20889" y="875139"/>
                        <a:pt x="162049" y="835386"/>
                        <a:pt x="221183" y="784491"/>
                      </a:cubicBezTo>
                      <a:cubicBezTo>
                        <a:pt x="280317" y="733596"/>
                        <a:pt x="320269" y="658892"/>
                        <a:pt x="354806" y="585919"/>
                      </a:cubicBezTo>
                      <a:cubicBezTo>
                        <a:pt x="404238" y="481379"/>
                        <a:pt x="454380" y="377238"/>
                        <a:pt x="524029" y="283915"/>
                      </a:cubicBezTo>
                      <a:cubicBezTo>
                        <a:pt x="594608" y="189351"/>
                        <a:pt x="684739" y="120943"/>
                        <a:pt x="794023" y="76787"/>
                      </a:cubicBezTo>
                      <a:cubicBezTo>
                        <a:pt x="877725" y="42960"/>
                        <a:pt x="964398" y="21546"/>
                        <a:pt x="1053776" y="5409"/>
                      </a:cubicBezTo>
                      <a:close/>
                    </a:path>
                  </a:pathLst>
                </a:custGeom>
                <a:solidFill>
                  <a:schemeClr val="tx1">
                    <a:alpha val="29803"/>
                  </a:schemeClr>
                </a:solidFill>
                <a:ln>
                  <a:noFill/>
                </a:ln>
                <a:extLst>
                  <a:ext uri="{91240B29-F687-4F45-9708-019B960494DF}">
                    <a14:hiddenLine xmlns:a14="http://schemas.microsoft.com/office/drawing/2010/main" w="4404">
                      <a:solidFill>
                        <a:srgbClr val="000000"/>
                      </a:solidFill>
                      <a:round/>
                    </a14:hiddenLine>
                  </a:ext>
                </a:extLst>
              </p:spPr>
              <p:txBody>
                <a:bodyPr/>
                <a:lstStyle/>
                <a:p>
                  <a:endParaRPr lang="zh-CN" altLang="en-US"/>
                </a:p>
              </p:txBody>
            </p:sp>
          </p:grpSp>
        </p:grpSp>
        <p:sp>
          <p:nvSpPr>
            <p:cNvPr id="51" name="矩形 20"/>
            <p:cNvSpPr>
              <a:spLocks noChangeArrowheads="1"/>
            </p:cNvSpPr>
            <p:nvPr/>
          </p:nvSpPr>
          <p:spPr bwMode="auto">
            <a:xfrm>
              <a:off x="3250176" y="2550014"/>
              <a:ext cx="2181883" cy="766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anose="02010600030101010101" charset="-122"/>
                  <a:ea typeface="等线" panose="02010600030101010101" charset="-122"/>
                </a:defRPr>
              </a:lvl9pPr>
            </a:lstStyle>
            <a:p>
              <a:pPr eaLnBrk="1" hangingPunct="1">
                <a:lnSpc>
                  <a:spcPct val="100000"/>
                </a:lnSpc>
                <a:spcBef>
                  <a:spcPct val="0"/>
                </a:spcBef>
                <a:buFontTx/>
                <a:buNone/>
              </a:pPr>
              <a:r>
                <a:rPr lang="zh-CN" altLang="en-US" sz="2400" b="1" dirty="0">
                  <a:solidFill>
                    <a:srgbClr val="174292"/>
                  </a:solidFill>
                  <a:latin typeface="微软雅黑" panose="020B0503020204020204" pitchFamily="34" charset="-122"/>
                  <a:ea typeface="微软雅黑" panose="020B0503020204020204" pitchFamily="34" charset="-122"/>
                </a:rPr>
                <a:t>研究</a:t>
              </a:r>
              <a:r>
                <a:rPr lang="zh-CN" altLang="en-US" sz="2400" b="1" dirty="0">
                  <a:solidFill>
                    <a:srgbClr val="174292"/>
                  </a:solidFill>
                  <a:latin typeface="微软雅黑" panose="020B0503020204020204" pitchFamily="34" charset="-122"/>
                  <a:ea typeface="微软雅黑" panose="020B0503020204020204" pitchFamily="34" charset="-122"/>
                </a:rPr>
                <a:t>进展</a:t>
              </a:r>
              <a:endParaRPr lang="zh-CN" altLang="en-US" sz="2400" b="1" dirty="0">
                <a:solidFill>
                  <a:srgbClr val="174292"/>
                </a:solidFill>
                <a:latin typeface="微软雅黑" panose="020B0503020204020204" pitchFamily="34" charset="-122"/>
                <a:ea typeface="微软雅黑" panose="020B0503020204020204" pitchFamily="34" charset="-122"/>
              </a:endParaRPr>
            </a:p>
          </p:txBody>
        </p:sp>
        <p:sp>
          <p:nvSpPr>
            <p:cNvPr id="52" name="矩形 21"/>
            <p:cNvSpPr>
              <a:spLocks noChangeArrowheads="1"/>
            </p:cNvSpPr>
            <p:nvPr/>
          </p:nvSpPr>
          <p:spPr bwMode="auto">
            <a:xfrm>
              <a:off x="2111415" y="2502450"/>
              <a:ext cx="492443" cy="766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anose="02010600030101010101" charset="-122"/>
                  <a:ea typeface="等线" panose="02010600030101010101" charset="-122"/>
                </a:defRPr>
              </a:lvl9pPr>
            </a:lstStyle>
            <a:p>
              <a:pPr algn="ctr" eaLnBrk="1" hangingPunct="1">
                <a:lnSpc>
                  <a:spcPct val="100000"/>
                </a:lnSpc>
                <a:spcBef>
                  <a:spcPct val="0"/>
                </a:spcBef>
                <a:buFontTx/>
                <a:buNone/>
              </a:pPr>
              <a:r>
                <a:rPr lang="zh-CN" altLang="en-US" sz="2400" b="1" dirty="0">
                  <a:solidFill>
                    <a:schemeClr val="bg1"/>
                  </a:solidFill>
                  <a:latin typeface="微软雅黑" panose="020B0503020204020204" pitchFamily="34" charset="-122"/>
                  <a:ea typeface="微软雅黑" panose="020B0503020204020204" pitchFamily="34" charset="-122"/>
                </a:rPr>
                <a:t>三</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nvGrpSpPr>
          <p:cNvPr id="53" name="组合 2"/>
          <p:cNvGrpSpPr/>
          <p:nvPr/>
        </p:nvGrpSpPr>
        <p:grpSpPr bwMode="auto">
          <a:xfrm>
            <a:off x="3365500" y="4568190"/>
            <a:ext cx="4832985" cy="502920"/>
            <a:chOff x="1858297" y="2502450"/>
            <a:chExt cx="6095078" cy="837001"/>
          </a:xfrm>
        </p:grpSpPr>
        <p:grpSp>
          <p:nvGrpSpPr>
            <p:cNvPr id="54" name="组合 19"/>
            <p:cNvGrpSpPr/>
            <p:nvPr/>
          </p:nvGrpSpPr>
          <p:grpSpPr bwMode="auto">
            <a:xfrm>
              <a:off x="1858297" y="2514091"/>
              <a:ext cx="6095078" cy="825360"/>
              <a:chOff x="4260488" y="4881587"/>
              <a:chExt cx="6400745" cy="866751"/>
            </a:xfrm>
          </p:grpSpPr>
          <p:sp>
            <p:nvSpPr>
              <p:cNvPr id="55" name="矩形: 圆角 86"/>
              <p:cNvSpPr/>
              <p:nvPr/>
            </p:nvSpPr>
            <p:spPr>
              <a:xfrm>
                <a:off x="4260488" y="4881587"/>
                <a:ext cx="6400745" cy="866751"/>
              </a:xfrm>
              <a:prstGeom prst="roundRect">
                <a:avLst>
                  <a:gd name="adj" fmla="val 50000"/>
                </a:avLst>
              </a:prstGeom>
              <a:gradFill flip="none" rotWithShape="1">
                <a:gsLst>
                  <a:gs pos="0">
                    <a:schemeClr val="bg1"/>
                  </a:gs>
                  <a:gs pos="100000">
                    <a:schemeClr val="bg1">
                      <a:lumMod val="85000"/>
                    </a:schemeClr>
                  </a:gs>
                </a:gsLst>
                <a:lin ang="2700000" scaled="1"/>
                <a:tileRect/>
              </a:gradFill>
              <a:ln w="12700" cap="flat" cmpd="sng" algn="ctr">
                <a:solidFill>
                  <a:schemeClr val="bg1">
                    <a:lumMod val="8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noProof="1"/>
              </a:p>
            </p:txBody>
          </p:sp>
          <p:grpSp>
            <p:nvGrpSpPr>
              <p:cNvPr id="56" name="组合 23"/>
              <p:cNvGrpSpPr/>
              <p:nvPr/>
            </p:nvGrpSpPr>
            <p:grpSpPr bwMode="auto">
              <a:xfrm>
                <a:off x="4260488" y="4881587"/>
                <a:ext cx="1812921" cy="866750"/>
                <a:chOff x="1713933" y="4881587"/>
                <a:chExt cx="1812921" cy="866750"/>
              </a:xfrm>
            </p:grpSpPr>
            <p:sp>
              <p:nvSpPr>
                <p:cNvPr id="57" name="任意多边形: 形状 90"/>
                <p:cNvSpPr>
                  <a:spLocks noChangeArrowheads="1"/>
                </p:cNvSpPr>
                <p:nvPr/>
              </p:nvSpPr>
              <p:spPr bwMode="auto">
                <a:xfrm>
                  <a:off x="1713933" y="4881589"/>
                  <a:ext cx="1807126" cy="866748"/>
                </a:xfrm>
                <a:custGeom>
                  <a:avLst/>
                  <a:gdLst>
                    <a:gd name="T0" fmla="*/ 251572 w 7654458"/>
                    <a:gd name="T1" fmla="*/ 556 h 3671292"/>
                    <a:gd name="T2" fmla="*/ 426641 w 7654458"/>
                    <a:gd name="T3" fmla="*/ 0 h 3671292"/>
                    <a:gd name="T4" fmla="*/ 389795 w 7654458"/>
                    <a:gd name="T5" fmla="*/ 4711 h 3671292"/>
                    <a:gd name="T6" fmla="*/ 318423 w 7654458"/>
                    <a:gd name="T7" fmla="*/ 27260 h 3671292"/>
                    <a:gd name="T8" fmla="*/ 264250 w 7654458"/>
                    <a:gd name="T9" fmla="*/ 80010 h 3671292"/>
                    <a:gd name="T10" fmla="*/ 227610 w 7654458"/>
                    <a:gd name="T11" fmla="*/ 149838 h 3671292"/>
                    <a:gd name="T12" fmla="*/ 168249 w 7654458"/>
                    <a:gd name="T13" fmla="*/ 200931 h 3671292"/>
                    <a:gd name="T14" fmla="*/ 142954 w 7654458"/>
                    <a:gd name="T15" fmla="*/ 204373 h 3671292"/>
                    <a:gd name="T16" fmla="*/ 96039 w 7654458"/>
                    <a:gd name="T17" fmla="*/ 204404 h 3671292"/>
                    <a:gd name="T18" fmla="*/ 7215 w 7654458"/>
                    <a:gd name="T19" fmla="*/ 142378 h 3671292"/>
                    <a:gd name="T20" fmla="*/ 4136 w 7654458"/>
                    <a:gd name="T21" fmla="*/ 72520 h 3671292"/>
                    <a:gd name="T22" fmla="*/ 17995 w 7654458"/>
                    <a:gd name="T23" fmla="*/ 42461 h 3671292"/>
                    <a:gd name="T24" fmla="*/ 41604 w 7654458"/>
                    <a:gd name="T25" fmla="*/ 18670 h 3671292"/>
                    <a:gd name="T26" fmla="*/ 72329 w 7654458"/>
                    <a:gd name="T27" fmla="*/ 4145 h 3671292"/>
                    <a:gd name="T28" fmla="*/ 96180 w 7654458"/>
                    <a:gd name="T29" fmla="*/ 724 h 3671292"/>
                    <a:gd name="T30" fmla="*/ 251572 w 7654458"/>
                    <a:gd name="T31" fmla="*/ 556 h 367129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654458" h="3671292">
                      <a:moveTo>
                        <a:pt x="4513515" y="9975"/>
                      </a:moveTo>
                      <a:lnTo>
                        <a:pt x="7654458" y="0"/>
                      </a:lnTo>
                      <a:cubicBezTo>
                        <a:pt x="7323927" y="42259"/>
                        <a:pt x="7347251" y="33263"/>
                        <a:pt x="6993396" y="84518"/>
                      </a:cubicBezTo>
                      <a:cubicBezTo>
                        <a:pt x="6663140" y="132355"/>
                        <a:pt x="6114554" y="270681"/>
                        <a:pt x="5712891" y="489078"/>
                      </a:cubicBezTo>
                      <a:cubicBezTo>
                        <a:pt x="5298732" y="714177"/>
                        <a:pt x="4972946" y="1032356"/>
                        <a:pt x="4740967" y="1435469"/>
                      </a:cubicBezTo>
                      <a:cubicBezTo>
                        <a:pt x="4505908" y="1843832"/>
                        <a:pt x="4303447" y="2270849"/>
                        <a:pt x="4083600" y="2688267"/>
                      </a:cubicBezTo>
                      <a:cubicBezTo>
                        <a:pt x="3849267" y="3133212"/>
                        <a:pt x="3513521" y="3466241"/>
                        <a:pt x="3018595" y="3604958"/>
                      </a:cubicBezTo>
                      <a:cubicBezTo>
                        <a:pt x="2872815" y="3645885"/>
                        <a:pt x="2716894" y="3661821"/>
                        <a:pt x="2564777" y="3666711"/>
                      </a:cubicBezTo>
                      <a:cubicBezTo>
                        <a:pt x="2284446" y="3675765"/>
                        <a:pt x="2003571" y="3668884"/>
                        <a:pt x="1723058" y="3667254"/>
                      </a:cubicBezTo>
                      <a:cubicBezTo>
                        <a:pt x="1028206" y="3663089"/>
                        <a:pt x="365770" y="3205830"/>
                        <a:pt x="129443" y="2554440"/>
                      </a:cubicBezTo>
                      <a:cubicBezTo>
                        <a:pt x="-19052" y="2144990"/>
                        <a:pt x="-42957" y="1719603"/>
                        <a:pt x="74210" y="1301098"/>
                      </a:cubicBezTo>
                      <a:cubicBezTo>
                        <a:pt x="126547" y="1114210"/>
                        <a:pt x="195904" y="924244"/>
                        <a:pt x="322851" y="761804"/>
                      </a:cubicBezTo>
                      <a:cubicBezTo>
                        <a:pt x="447985" y="601537"/>
                        <a:pt x="582175" y="454852"/>
                        <a:pt x="746426" y="334969"/>
                      </a:cubicBezTo>
                      <a:cubicBezTo>
                        <a:pt x="913756" y="212731"/>
                        <a:pt x="1099195" y="125444"/>
                        <a:pt x="1297672" y="74376"/>
                      </a:cubicBezTo>
                      <a:cubicBezTo>
                        <a:pt x="1436390" y="38520"/>
                        <a:pt x="1582531" y="13348"/>
                        <a:pt x="1725594" y="12986"/>
                      </a:cubicBezTo>
                      <a:lnTo>
                        <a:pt x="4513515" y="9975"/>
                      </a:lnTo>
                      <a:close/>
                    </a:path>
                  </a:pathLst>
                </a:custGeom>
                <a:solidFill>
                  <a:srgbClr val="174292"/>
                </a:solidFill>
                <a:ln>
                  <a:noFill/>
                </a:ln>
                <a:extLst>
                  <a:ext uri="{91240B29-F687-4F45-9708-019B960494DF}">
                    <a14:hiddenLine xmlns:a14="http://schemas.microsoft.com/office/drawing/2010/main" w="18109">
                      <a:solidFill>
                        <a:srgbClr val="000000"/>
                      </a:solidFill>
                      <a:round/>
                    </a14:hiddenLine>
                  </a:ext>
                </a:extLst>
              </p:spPr>
              <p:txBody>
                <a:bodyPr/>
                <a:lstStyle/>
                <a:p>
                  <a:endParaRPr lang="zh-CN" altLang="en-US"/>
                </a:p>
              </p:txBody>
            </p:sp>
            <p:sp>
              <p:nvSpPr>
                <p:cNvPr id="58" name="图形 11"/>
                <p:cNvSpPr>
                  <a:spLocks noChangeArrowheads="1"/>
                </p:cNvSpPr>
                <p:nvPr/>
              </p:nvSpPr>
              <p:spPr bwMode="auto">
                <a:xfrm>
                  <a:off x="2304477" y="4881587"/>
                  <a:ext cx="1222377" cy="866749"/>
                </a:xfrm>
                <a:custGeom>
                  <a:avLst/>
                  <a:gdLst>
                    <a:gd name="T0" fmla="*/ 996543 w 1256988"/>
                    <a:gd name="T1" fmla="*/ 5115 h 891291"/>
                    <a:gd name="T2" fmla="*/ 1188719 w 1256988"/>
                    <a:gd name="T3" fmla="*/ 0 h 891291"/>
                    <a:gd name="T4" fmla="*/ 959658 w 1256988"/>
                    <a:gd name="T5" fmla="*/ 30407 h 891291"/>
                    <a:gd name="T6" fmla="*/ 607342 w 1256988"/>
                    <a:gd name="T7" fmla="*/ 212944 h 891291"/>
                    <a:gd name="T8" fmla="*/ 461063 w 1256988"/>
                    <a:gd name="T9" fmla="*/ 432300 h 891291"/>
                    <a:gd name="T10" fmla="*/ 346520 w 1256988"/>
                    <a:gd name="T11" fmla="*/ 654341 h 891291"/>
                    <a:gd name="T12" fmla="*/ 90645 w 1256988"/>
                    <a:gd name="T13" fmla="*/ 833533 h 891291"/>
                    <a:gd name="T14" fmla="*/ 0 w 1256988"/>
                    <a:gd name="T15" fmla="*/ 842883 h 891291"/>
                    <a:gd name="T16" fmla="*/ 209170 w 1256988"/>
                    <a:gd name="T17" fmla="*/ 741884 h 891291"/>
                    <a:gd name="T18" fmla="*/ 335535 w 1256988"/>
                    <a:gd name="T19" fmla="*/ 554097 h 891291"/>
                    <a:gd name="T20" fmla="*/ 495568 w 1256988"/>
                    <a:gd name="T21" fmla="*/ 268495 h 891291"/>
                    <a:gd name="T22" fmla="*/ 750899 w 1256988"/>
                    <a:gd name="T23" fmla="*/ 72617 h 891291"/>
                    <a:gd name="T24" fmla="*/ 996543 w 1256988"/>
                    <a:gd name="T25" fmla="*/ 5115 h 89129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56988" h="891291">
                      <a:moveTo>
                        <a:pt x="1053776" y="5409"/>
                      </a:moveTo>
                      <a:lnTo>
                        <a:pt x="1256988" y="0"/>
                      </a:lnTo>
                      <a:cubicBezTo>
                        <a:pt x="1206004" y="9088"/>
                        <a:pt x="1119682" y="9315"/>
                        <a:pt x="1014772" y="32153"/>
                      </a:cubicBezTo>
                      <a:cubicBezTo>
                        <a:pt x="908151" y="55363"/>
                        <a:pt x="730095" y="127408"/>
                        <a:pt x="642223" y="225173"/>
                      </a:cubicBezTo>
                      <a:cubicBezTo>
                        <a:pt x="566776" y="309114"/>
                        <a:pt x="530413" y="374046"/>
                        <a:pt x="487542" y="457128"/>
                      </a:cubicBezTo>
                      <a:cubicBezTo>
                        <a:pt x="447153" y="535422"/>
                        <a:pt x="411863" y="616686"/>
                        <a:pt x="366421" y="691921"/>
                      </a:cubicBezTo>
                      <a:cubicBezTo>
                        <a:pt x="305151" y="793402"/>
                        <a:pt x="216084" y="861588"/>
                        <a:pt x="95851" y="881405"/>
                      </a:cubicBezTo>
                      <a:cubicBezTo>
                        <a:pt x="64196" y="886636"/>
                        <a:pt x="31965" y="888099"/>
                        <a:pt x="0" y="891291"/>
                      </a:cubicBezTo>
                      <a:cubicBezTo>
                        <a:pt x="20889" y="875139"/>
                        <a:pt x="162049" y="835386"/>
                        <a:pt x="221183" y="784491"/>
                      </a:cubicBezTo>
                      <a:cubicBezTo>
                        <a:pt x="280317" y="733596"/>
                        <a:pt x="320269" y="658892"/>
                        <a:pt x="354806" y="585919"/>
                      </a:cubicBezTo>
                      <a:cubicBezTo>
                        <a:pt x="404238" y="481379"/>
                        <a:pt x="454380" y="377238"/>
                        <a:pt x="524029" y="283915"/>
                      </a:cubicBezTo>
                      <a:cubicBezTo>
                        <a:pt x="594608" y="189351"/>
                        <a:pt x="684739" y="120943"/>
                        <a:pt x="794023" y="76787"/>
                      </a:cubicBezTo>
                      <a:cubicBezTo>
                        <a:pt x="877725" y="42960"/>
                        <a:pt x="964398" y="21546"/>
                        <a:pt x="1053776" y="5409"/>
                      </a:cubicBezTo>
                      <a:close/>
                    </a:path>
                  </a:pathLst>
                </a:custGeom>
                <a:solidFill>
                  <a:schemeClr val="tx1">
                    <a:alpha val="29803"/>
                  </a:schemeClr>
                </a:solidFill>
                <a:ln>
                  <a:noFill/>
                </a:ln>
                <a:extLst>
                  <a:ext uri="{91240B29-F687-4F45-9708-019B960494DF}">
                    <a14:hiddenLine xmlns:a14="http://schemas.microsoft.com/office/drawing/2010/main" w="4404">
                      <a:solidFill>
                        <a:srgbClr val="000000"/>
                      </a:solidFill>
                      <a:round/>
                    </a14:hiddenLine>
                  </a:ext>
                </a:extLst>
              </p:spPr>
              <p:txBody>
                <a:bodyPr/>
                <a:lstStyle/>
                <a:p>
                  <a:endParaRPr lang="zh-CN" altLang="en-US"/>
                </a:p>
              </p:txBody>
            </p:sp>
          </p:grpSp>
        </p:grpSp>
        <p:sp>
          <p:nvSpPr>
            <p:cNvPr id="59" name="矩形 20"/>
            <p:cNvSpPr>
              <a:spLocks noChangeArrowheads="1"/>
            </p:cNvSpPr>
            <p:nvPr/>
          </p:nvSpPr>
          <p:spPr bwMode="auto">
            <a:xfrm>
              <a:off x="3250176" y="2550014"/>
              <a:ext cx="2181883" cy="766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anose="02010600030101010101" charset="-122"/>
                  <a:ea typeface="等线" panose="02010600030101010101" charset="-122"/>
                </a:defRPr>
              </a:lvl9pPr>
            </a:lstStyle>
            <a:p>
              <a:pPr eaLnBrk="1" hangingPunct="1">
                <a:lnSpc>
                  <a:spcPct val="100000"/>
                </a:lnSpc>
                <a:spcBef>
                  <a:spcPct val="0"/>
                </a:spcBef>
                <a:buFontTx/>
                <a:buNone/>
              </a:pPr>
              <a:r>
                <a:rPr lang="zh-CN" altLang="en-US" sz="2400" b="1" dirty="0">
                  <a:solidFill>
                    <a:srgbClr val="174292"/>
                  </a:solidFill>
                  <a:latin typeface="微软雅黑" panose="020B0503020204020204" pitchFamily="34" charset="-122"/>
                  <a:ea typeface="微软雅黑" panose="020B0503020204020204" pitchFamily="34" charset="-122"/>
                </a:rPr>
                <a:t>研究成</a:t>
              </a:r>
              <a:r>
                <a:rPr lang="zh-CN" altLang="en-US" sz="2400" b="1" dirty="0">
                  <a:solidFill>
                    <a:srgbClr val="174292"/>
                  </a:solidFill>
                  <a:latin typeface="微软雅黑" panose="020B0503020204020204" pitchFamily="34" charset="-122"/>
                  <a:ea typeface="微软雅黑" panose="020B0503020204020204" pitchFamily="34" charset="-122"/>
                </a:rPr>
                <a:t>果</a:t>
              </a:r>
              <a:endParaRPr lang="zh-CN" altLang="en-US" sz="2400" b="1" dirty="0">
                <a:solidFill>
                  <a:srgbClr val="174292"/>
                </a:solidFill>
                <a:latin typeface="微软雅黑" panose="020B0503020204020204" pitchFamily="34" charset="-122"/>
                <a:ea typeface="微软雅黑" panose="020B0503020204020204" pitchFamily="34" charset="-122"/>
              </a:endParaRPr>
            </a:p>
          </p:txBody>
        </p:sp>
        <p:sp>
          <p:nvSpPr>
            <p:cNvPr id="60" name="矩形 21"/>
            <p:cNvSpPr>
              <a:spLocks noChangeArrowheads="1"/>
            </p:cNvSpPr>
            <p:nvPr/>
          </p:nvSpPr>
          <p:spPr bwMode="auto">
            <a:xfrm>
              <a:off x="2111415" y="2502450"/>
              <a:ext cx="492443" cy="766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anose="02010600030101010101" charset="-122"/>
                  <a:ea typeface="等线" panose="02010600030101010101" charset="-122"/>
                </a:defRPr>
              </a:lvl9pPr>
            </a:lstStyle>
            <a:p>
              <a:pPr algn="ctr" eaLnBrk="1" hangingPunct="1">
                <a:lnSpc>
                  <a:spcPct val="100000"/>
                </a:lnSpc>
                <a:spcBef>
                  <a:spcPct val="0"/>
                </a:spcBef>
                <a:buFontTx/>
                <a:buNone/>
              </a:pPr>
              <a:r>
                <a:rPr lang="zh-CN" altLang="en-US" sz="2400" b="1" dirty="0">
                  <a:solidFill>
                    <a:schemeClr val="bg1"/>
                  </a:solidFill>
                  <a:latin typeface="微软雅黑" panose="020B0503020204020204" pitchFamily="34" charset="-122"/>
                  <a:ea typeface="微软雅黑" panose="020B0503020204020204" pitchFamily="34" charset="-122"/>
                </a:rPr>
                <a:t>四</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nvGrpSpPr>
          <p:cNvPr id="61" name="组合 2"/>
          <p:cNvGrpSpPr/>
          <p:nvPr/>
        </p:nvGrpSpPr>
        <p:grpSpPr bwMode="auto">
          <a:xfrm>
            <a:off x="3303905" y="5299710"/>
            <a:ext cx="4832985" cy="502920"/>
            <a:chOff x="1858297" y="2502450"/>
            <a:chExt cx="6095078" cy="837001"/>
          </a:xfrm>
        </p:grpSpPr>
        <p:grpSp>
          <p:nvGrpSpPr>
            <p:cNvPr id="62" name="组合 19"/>
            <p:cNvGrpSpPr/>
            <p:nvPr/>
          </p:nvGrpSpPr>
          <p:grpSpPr bwMode="auto">
            <a:xfrm>
              <a:off x="1858297" y="2514091"/>
              <a:ext cx="6095078" cy="825360"/>
              <a:chOff x="4260488" y="4881587"/>
              <a:chExt cx="6400745" cy="866751"/>
            </a:xfrm>
          </p:grpSpPr>
          <p:sp>
            <p:nvSpPr>
              <p:cNvPr id="63" name="矩形: 圆角 86"/>
              <p:cNvSpPr/>
              <p:nvPr/>
            </p:nvSpPr>
            <p:spPr>
              <a:xfrm>
                <a:off x="4260488" y="4881587"/>
                <a:ext cx="6400745" cy="866751"/>
              </a:xfrm>
              <a:prstGeom prst="roundRect">
                <a:avLst>
                  <a:gd name="adj" fmla="val 50000"/>
                </a:avLst>
              </a:prstGeom>
              <a:gradFill flip="none" rotWithShape="1">
                <a:gsLst>
                  <a:gs pos="0">
                    <a:schemeClr val="bg1"/>
                  </a:gs>
                  <a:gs pos="100000">
                    <a:schemeClr val="bg1">
                      <a:lumMod val="85000"/>
                    </a:schemeClr>
                  </a:gs>
                </a:gsLst>
                <a:lin ang="2700000" scaled="1"/>
                <a:tileRect/>
              </a:gradFill>
              <a:ln w="12700" cap="flat" cmpd="sng" algn="ctr">
                <a:solidFill>
                  <a:schemeClr val="bg1">
                    <a:lumMod val="8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noProof="1"/>
              </a:p>
            </p:txBody>
          </p:sp>
          <p:grpSp>
            <p:nvGrpSpPr>
              <p:cNvPr id="64" name="组合 23"/>
              <p:cNvGrpSpPr/>
              <p:nvPr/>
            </p:nvGrpSpPr>
            <p:grpSpPr bwMode="auto">
              <a:xfrm>
                <a:off x="4260488" y="4881587"/>
                <a:ext cx="1812921" cy="866750"/>
                <a:chOff x="1713933" y="4881587"/>
                <a:chExt cx="1812921" cy="866750"/>
              </a:xfrm>
            </p:grpSpPr>
            <p:sp>
              <p:nvSpPr>
                <p:cNvPr id="65" name="任意多边形: 形状 90"/>
                <p:cNvSpPr>
                  <a:spLocks noChangeArrowheads="1"/>
                </p:cNvSpPr>
                <p:nvPr/>
              </p:nvSpPr>
              <p:spPr bwMode="auto">
                <a:xfrm>
                  <a:off x="1713933" y="4881589"/>
                  <a:ext cx="1807126" cy="866748"/>
                </a:xfrm>
                <a:custGeom>
                  <a:avLst/>
                  <a:gdLst>
                    <a:gd name="T0" fmla="*/ 251572 w 7654458"/>
                    <a:gd name="T1" fmla="*/ 556 h 3671292"/>
                    <a:gd name="T2" fmla="*/ 426641 w 7654458"/>
                    <a:gd name="T3" fmla="*/ 0 h 3671292"/>
                    <a:gd name="T4" fmla="*/ 389795 w 7654458"/>
                    <a:gd name="T5" fmla="*/ 4711 h 3671292"/>
                    <a:gd name="T6" fmla="*/ 318423 w 7654458"/>
                    <a:gd name="T7" fmla="*/ 27260 h 3671292"/>
                    <a:gd name="T8" fmla="*/ 264250 w 7654458"/>
                    <a:gd name="T9" fmla="*/ 80010 h 3671292"/>
                    <a:gd name="T10" fmla="*/ 227610 w 7654458"/>
                    <a:gd name="T11" fmla="*/ 149838 h 3671292"/>
                    <a:gd name="T12" fmla="*/ 168249 w 7654458"/>
                    <a:gd name="T13" fmla="*/ 200931 h 3671292"/>
                    <a:gd name="T14" fmla="*/ 142954 w 7654458"/>
                    <a:gd name="T15" fmla="*/ 204373 h 3671292"/>
                    <a:gd name="T16" fmla="*/ 96039 w 7654458"/>
                    <a:gd name="T17" fmla="*/ 204404 h 3671292"/>
                    <a:gd name="T18" fmla="*/ 7215 w 7654458"/>
                    <a:gd name="T19" fmla="*/ 142378 h 3671292"/>
                    <a:gd name="T20" fmla="*/ 4136 w 7654458"/>
                    <a:gd name="T21" fmla="*/ 72520 h 3671292"/>
                    <a:gd name="T22" fmla="*/ 17995 w 7654458"/>
                    <a:gd name="T23" fmla="*/ 42461 h 3671292"/>
                    <a:gd name="T24" fmla="*/ 41604 w 7654458"/>
                    <a:gd name="T25" fmla="*/ 18670 h 3671292"/>
                    <a:gd name="T26" fmla="*/ 72329 w 7654458"/>
                    <a:gd name="T27" fmla="*/ 4145 h 3671292"/>
                    <a:gd name="T28" fmla="*/ 96180 w 7654458"/>
                    <a:gd name="T29" fmla="*/ 724 h 3671292"/>
                    <a:gd name="T30" fmla="*/ 251572 w 7654458"/>
                    <a:gd name="T31" fmla="*/ 556 h 367129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654458" h="3671292">
                      <a:moveTo>
                        <a:pt x="4513515" y="9975"/>
                      </a:moveTo>
                      <a:lnTo>
                        <a:pt x="7654458" y="0"/>
                      </a:lnTo>
                      <a:cubicBezTo>
                        <a:pt x="7323927" y="42259"/>
                        <a:pt x="7347251" y="33263"/>
                        <a:pt x="6993396" y="84518"/>
                      </a:cubicBezTo>
                      <a:cubicBezTo>
                        <a:pt x="6663140" y="132355"/>
                        <a:pt x="6114554" y="270681"/>
                        <a:pt x="5712891" y="489078"/>
                      </a:cubicBezTo>
                      <a:cubicBezTo>
                        <a:pt x="5298732" y="714177"/>
                        <a:pt x="4972946" y="1032356"/>
                        <a:pt x="4740967" y="1435469"/>
                      </a:cubicBezTo>
                      <a:cubicBezTo>
                        <a:pt x="4505908" y="1843832"/>
                        <a:pt x="4303447" y="2270849"/>
                        <a:pt x="4083600" y="2688267"/>
                      </a:cubicBezTo>
                      <a:cubicBezTo>
                        <a:pt x="3849267" y="3133212"/>
                        <a:pt x="3513521" y="3466241"/>
                        <a:pt x="3018595" y="3604958"/>
                      </a:cubicBezTo>
                      <a:cubicBezTo>
                        <a:pt x="2872815" y="3645885"/>
                        <a:pt x="2716894" y="3661821"/>
                        <a:pt x="2564777" y="3666711"/>
                      </a:cubicBezTo>
                      <a:cubicBezTo>
                        <a:pt x="2284446" y="3675765"/>
                        <a:pt x="2003571" y="3668884"/>
                        <a:pt x="1723058" y="3667254"/>
                      </a:cubicBezTo>
                      <a:cubicBezTo>
                        <a:pt x="1028206" y="3663089"/>
                        <a:pt x="365770" y="3205830"/>
                        <a:pt x="129443" y="2554440"/>
                      </a:cubicBezTo>
                      <a:cubicBezTo>
                        <a:pt x="-19052" y="2144990"/>
                        <a:pt x="-42957" y="1719603"/>
                        <a:pt x="74210" y="1301098"/>
                      </a:cubicBezTo>
                      <a:cubicBezTo>
                        <a:pt x="126547" y="1114210"/>
                        <a:pt x="195904" y="924244"/>
                        <a:pt x="322851" y="761804"/>
                      </a:cubicBezTo>
                      <a:cubicBezTo>
                        <a:pt x="447985" y="601537"/>
                        <a:pt x="582175" y="454852"/>
                        <a:pt x="746426" y="334969"/>
                      </a:cubicBezTo>
                      <a:cubicBezTo>
                        <a:pt x="913756" y="212731"/>
                        <a:pt x="1099195" y="125444"/>
                        <a:pt x="1297672" y="74376"/>
                      </a:cubicBezTo>
                      <a:cubicBezTo>
                        <a:pt x="1436390" y="38520"/>
                        <a:pt x="1582531" y="13348"/>
                        <a:pt x="1725594" y="12986"/>
                      </a:cubicBezTo>
                      <a:lnTo>
                        <a:pt x="4513515" y="9975"/>
                      </a:lnTo>
                      <a:close/>
                    </a:path>
                  </a:pathLst>
                </a:custGeom>
                <a:solidFill>
                  <a:srgbClr val="174292"/>
                </a:solidFill>
                <a:ln>
                  <a:noFill/>
                </a:ln>
                <a:extLst>
                  <a:ext uri="{91240B29-F687-4F45-9708-019B960494DF}">
                    <a14:hiddenLine xmlns:a14="http://schemas.microsoft.com/office/drawing/2010/main" w="18109">
                      <a:solidFill>
                        <a:srgbClr val="000000"/>
                      </a:solidFill>
                      <a:round/>
                    </a14:hiddenLine>
                  </a:ext>
                </a:extLst>
              </p:spPr>
              <p:txBody>
                <a:bodyPr/>
                <a:lstStyle/>
                <a:p>
                  <a:endParaRPr lang="zh-CN" altLang="en-US"/>
                </a:p>
              </p:txBody>
            </p:sp>
            <p:sp>
              <p:nvSpPr>
                <p:cNvPr id="66" name="图形 11"/>
                <p:cNvSpPr>
                  <a:spLocks noChangeArrowheads="1"/>
                </p:cNvSpPr>
                <p:nvPr/>
              </p:nvSpPr>
              <p:spPr bwMode="auto">
                <a:xfrm>
                  <a:off x="2304477" y="4881587"/>
                  <a:ext cx="1222377" cy="866749"/>
                </a:xfrm>
                <a:custGeom>
                  <a:avLst/>
                  <a:gdLst>
                    <a:gd name="T0" fmla="*/ 996543 w 1256988"/>
                    <a:gd name="T1" fmla="*/ 5115 h 891291"/>
                    <a:gd name="T2" fmla="*/ 1188719 w 1256988"/>
                    <a:gd name="T3" fmla="*/ 0 h 891291"/>
                    <a:gd name="T4" fmla="*/ 959658 w 1256988"/>
                    <a:gd name="T5" fmla="*/ 30407 h 891291"/>
                    <a:gd name="T6" fmla="*/ 607342 w 1256988"/>
                    <a:gd name="T7" fmla="*/ 212944 h 891291"/>
                    <a:gd name="T8" fmla="*/ 461063 w 1256988"/>
                    <a:gd name="T9" fmla="*/ 432300 h 891291"/>
                    <a:gd name="T10" fmla="*/ 346520 w 1256988"/>
                    <a:gd name="T11" fmla="*/ 654341 h 891291"/>
                    <a:gd name="T12" fmla="*/ 90645 w 1256988"/>
                    <a:gd name="T13" fmla="*/ 833533 h 891291"/>
                    <a:gd name="T14" fmla="*/ 0 w 1256988"/>
                    <a:gd name="T15" fmla="*/ 842883 h 891291"/>
                    <a:gd name="T16" fmla="*/ 209170 w 1256988"/>
                    <a:gd name="T17" fmla="*/ 741884 h 891291"/>
                    <a:gd name="T18" fmla="*/ 335535 w 1256988"/>
                    <a:gd name="T19" fmla="*/ 554097 h 891291"/>
                    <a:gd name="T20" fmla="*/ 495568 w 1256988"/>
                    <a:gd name="T21" fmla="*/ 268495 h 891291"/>
                    <a:gd name="T22" fmla="*/ 750899 w 1256988"/>
                    <a:gd name="T23" fmla="*/ 72617 h 891291"/>
                    <a:gd name="T24" fmla="*/ 996543 w 1256988"/>
                    <a:gd name="T25" fmla="*/ 5115 h 89129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56988" h="891291">
                      <a:moveTo>
                        <a:pt x="1053776" y="5409"/>
                      </a:moveTo>
                      <a:lnTo>
                        <a:pt x="1256988" y="0"/>
                      </a:lnTo>
                      <a:cubicBezTo>
                        <a:pt x="1206004" y="9088"/>
                        <a:pt x="1119682" y="9315"/>
                        <a:pt x="1014772" y="32153"/>
                      </a:cubicBezTo>
                      <a:cubicBezTo>
                        <a:pt x="908151" y="55363"/>
                        <a:pt x="730095" y="127408"/>
                        <a:pt x="642223" y="225173"/>
                      </a:cubicBezTo>
                      <a:cubicBezTo>
                        <a:pt x="566776" y="309114"/>
                        <a:pt x="530413" y="374046"/>
                        <a:pt x="487542" y="457128"/>
                      </a:cubicBezTo>
                      <a:cubicBezTo>
                        <a:pt x="447153" y="535422"/>
                        <a:pt x="411863" y="616686"/>
                        <a:pt x="366421" y="691921"/>
                      </a:cubicBezTo>
                      <a:cubicBezTo>
                        <a:pt x="305151" y="793402"/>
                        <a:pt x="216084" y="861588"/>
                        <a:pt x="95851" y="881405"/>
                      </a:cubicBezTo>
                      <a:cubicBezTo>
                        <a:pt x="64196" y="886636"/>
                        <a:pt x="31965" y="888099"/>
                        <a:pt x="0" y="891291"/>
                      </a:cubicBezTo>
                      <a:cubicBezTo>
                        <a:pt x="20889" y="875139"/>
                        <a:pt x="162049" y="835386"/>
                        <a:pt x="221183" y="784491"/>
                      </a:cubicBezTo>
                      <a:cubicBezTo>
                        <a:pt x="280317" y="733596"/>
                        <a:pt x="320269" y="658892"/>
                        <a:pt x="354806" y="585919"/>
                      </a:cubicBezTo>
                      <a:cubicBezTo>
                        <a:pt x="404238" y="481379"/>
                        <a:pt x="454380" y="377238"/>
                        <a:pt x="524029" y="283915"/>
                      </a:cubicBezTo>
                      <a:cubicBezTo>
                        <a:pt x="594608" y="189351"/>
                        <a:pt x="684739" y="120943"/>
                        <a:pt x="794023" y="76787"/>
                      </a:cubicBezTo>
                      <a:cubicBezTo>
                        <a:pt x="877725" y="42960"/>
                        <a:pt x="964398" y="21546"/>
                        <a:pt x="1053776" y="5409"/>
                      </a:cubicBezTo>
                      <a:close/>
                    </a:path>
                  </a:pathLst>
                </a:custGeom>
                <a:solidFill>
                  <a:schemeClr val="tx1">
                    <a:alpha val="29803"/>
                  </a:schemeClr>
                </a:solidFill>
                <a:ln>
                  <a:noFill/>
                </a:ln>
                <a:extLst>
                  <a:ext uri="{91240B29-F687-4F45-9708-019B960494DF}">
                    <a14:hiddenLine xmlns:a14="http://schemas.microsoft.com/office/drawing/2010/main" w="4404">
                      <a:solidFill>
                        <a:srgbClr val="000000"/>
                      </a:solidFill>
                      <a:round/>
                    </a14:hiddenLine>
                  </a:ext>
                </a:extLst>
              </p:spPr>
              <p:txBody>
                <a:bodyPr/>
                <a:lstStyle/>
                <a:p>
                  <a:endParaRPr lang="zh-CN" altLang="en-US"/>
                </a:p>
              </p:txBody>
            </p:sp>
          </p:grpSp>
        </p:grpSp>
        <p:sp>
          <p:nvSpPr>
            <p:cNvPr id="67" name="矩形 20"/>
            <p:cNvSpPr>
              <a:spLocks noChangeArrowheads="1"/>
            </p:cNvSpPr>
            <p:nvPr/>
          </p:nvSpPr>
          <p:spPr bwMode="auto">
            <a:xfrm>
              <a:off x="3250176" y="2550014"/>
              <a:ext cx="2181883" cy="766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anose="02010600030101010101" charset="-122"/>
                  <a:ea typeface="等线" panose="02010600030101010101" charset="-122"/>
                </a:defRPr>
              </a:lvl9pPr>
            </a:lstStyle>
            <a:p>
              <a:pPr eaLnBrk="1" hangingPunct="1">
                <a:lnSpc>
                  <a:spcPct val="100000"/>
                </a:lnSpc>
                <a:spcBef>
                  <a:spcPct val="0"/>
                </a:spcBef>
                <a:buFontTx/>
                <a:buNone/>
              </a:pPr>
              <a:r>
                <a:rPr lang="zh-CN" altLang="en-US" sz="2400" b="1" dirty="0">
                  <a:solidFill>
                    <a:srgbClr val="174292"/>
                  </a:solidFill>
                  <a:latin typeface="微软雅黑" panose="020B0503020204020204" pitchFamily="34" charset="-122"/>
                  <a:ea typeface="微软雅黑" panose="020B0503020204020204" pitchFamily="34" charset="-122"/>
                </a:rPr>
                <a:t>研究</a:t>
              </a:r>
              <a:r>
                <a:rPr lang="zh-CN" altLang="en-US" sz="2400" b="1" dirty="0">
                  <a:solidFill>
                    <a:srgbClr val="174292"/>
                  </a:solidFill>
                  <a:latin typeface="微软雅黑" panose="020B0503020204020204" pitchFamily="34" charset="-122"/>
                  <a:ea typeface="微软雅黑" panose="020B0503020204020204" pitchFamily="34" charset="-122"/>
                </a:rPr>
                <a:t>计划</a:t>
              </a:r>
              <a:endParaRPr lang="zh-CN" altLang="en-US" sz="2400" b="1" dirty="0">
                <a:solidFill>
                  <a:srgbClr val="174292"/>
                </a:solidFill>
                <a:latin typeface="微软雅黑" panose="020B0503020204020204" pitchFamily="34" charset="-122"/>
                <a:ea typeface="微软雅黑" panose="020B0503020204020204" pitchFamily="34" charset="-122"/>
              </a:endParaRPr>
            </a:p>
          </p:txBody>
        </p:sp>
        <p:sp>
          <p:nvSpPr>
            <p:cNvPr id="68" name="矩形 21"/>
            <p:cNvSpPr>
              <a:spLocks noChangeArrowheads="1"/>
            </p:cNvSpPr>
            <p:nvPr/>
          </p:nvSpPr>
          <p:spPr bwMode="auto">
            <a:xfrm>
              <a:off x="2111415" y="2502450"/>
              <a:ext cx="492443" cy="766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anose="02010600030101010101" charset="-122"/>
                  <a:ea typeface="等线" panose="02010600030101010101" charset="-122"/>
                </a:defRPr>
              </a:lvl9pPr>
            </a:lstStyle>
            <a:p>
              <a:pPr algn="ctr" eaLnBrk="1" hangingPunct="1">
                <a:lnSpc>
                  <a:spcPct val="100000"/>
                </a:lnSpc>
                <a:spcBef>
                  <a:spcPct val="0"/>
                </a:spcBef>
                <a:buFontTx/>
                <a:buNone/>
              </a:pPr>
              <a:r>
                <a:rPr lang="zh-CN" altLang="en-US" sz="2400" b="1" dirty="0">
                  <a:solidFill>
                    <a:schemeClr val="bg1"/>
                  </a:solidFill>
                  <a:latin typeface="微软雅黑" panose="020B0503020204020204" pitchFamily="34" charset="-122"/>
                  <a:ea typeface="微软雅黑" panose="020B0503020204020204" pitchFamily="34" charset="-122"/>
                </a:rPr>
                <a:t>五</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stretch>
            <a:fillRect/>
          </a:stretch>
        </p:blipFill>
        <p:spPr>
          <a:xfrm>
            <a:off x="2115820" y="1906270"/>
            <a:ext cx="6075045" cy="4432300"/>
          </a:xfrm>
          <a:prstGeom prst="rect">
            <a:avLst/>
          </a:prstGeom>
        </p:spPr>
      </p:pic>
      <p:sp>
        <p:nvSpPr>
          <p:cNvPr id="6" name="矩形 5"/>
          <p:cNvSpPr/>
          <p:nvPr/>
        </p:nvSpPr>
        <p:spPr>
          <a:xfrm>
            <a:off x="71292" y="6669229"/>
            <a:ext cx="2354111"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4918919" y="6669229"/>
            <a:ext cx="2354111"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p:nvSpPr>
        <p:spPr>
          <a:xfrm>
            <a:off x="9831125" y="6669229"/>
            <a:ext cx="2363255"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p:nvSpPr>
        <p:spPr>
          <a:xfrm>
            <a:off x="2442565" y="6669229"/>
            <a:ext cx="2357659" cy="1887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p:nvSpPr>
        <p:spPr>
          <a:xfrm>
            <a:off x="7373241" y="6669229"/>
            <a:ext cx="2357659" cy="1887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矩形 14"/>
          <p:cNvSpPr/>
          <p:nvPr/>
        </p:nvSpPr>
        <p:spPr>
          <a:xfrm>
            <a:off x="-1945" y="0"/>
            <a:ext cx="4771209"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r>
              <a:rPr lang="zh-CN" altLang="en-US" sz="3600" b="1" spc="-100" noProof="0" dirty="0">
                <a:solidFill>
                  <a:prstClr val="white"/>
                </a:solidFill>
                <a:latin typeface="微软雅黑" panose="020B0503020204020204" pitchFamily="34" charset="-122"/>
                <a:ea typeface="微软雅黑" panose="020B0503020204020204" pitchFamily="34" charset="-122"/>
              </a:rPr>
              <a:t>研究进展</a:t>
            </a:r>
            <a:endParaRPr kumimoji="0" lang="zh-CN" altLang="en-US" sz="36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6" name="图片 15"/>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4860685" y="0"/>
            <a:ext cx="2354111" cy="1052835"/>
          </a:xfrm>
          <a:prstGeom prst="rect">
            <a:avLst/>
          </a:prstGeom>
        </p:spPr>
      </p:pic>
      <p:pic>
        <p:nvPicPr>
          <p:cNvPr id="17" name="图片 16"/>
          <p:cNvPicPr>
            <a:picLocks noChangeAspect="1"/>
          </p:cNvPicPr>
          <p:nvPr/>
        </p:nvPicPr>
        <p:blipFill rotWithShape="1">
          <a:blip r:embed="rId3" cstate="print">
            <a:extLst>
              <a:ext uri="{28A0092B-C50C-407E-A947-70E740481C1C}">
                <a14:useLocalDpi xmlns:a14="http://schemas.microsoft.com/office/drawing/2010/main" val="0"/>
              </a:ext>
            </a:extLst>
          </a:blip>
          <a:srcRect t="23035" b="9881"/>
          <a:stretch>
            <a:fillRect/>
          </a:stretch>
        </p:blipFill>
        <p:spPr>
          <a:xfrm>
            <a:off x="9837893" y="3"/>
            <a:ext cx="2354111" cy="1052836"/>
          </a:xfrm>
          <a:prstGeom prst="rect">
            <a:avLst/>
          </a:prstGeom>
        </p:spPr>
      </p:pic>
      <p:sp>
        <p:nvSpPr>
          <p:cNvPr id="18" name="矩形 17"/>
          <p:cNvSpPr/>
          <p:nvPr/>
        </p:nvSpPr>
        <p:spPr>
          <a:xfrm>
            <a:off x="7324271" y="0"/>
            <a:ext cx="2403611"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40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8501" y="176485"/>
            <a:ext cx="808653" cy="720399"/>
          </a:xfrm>
          <a:prstGeom prst="rect">
            <a:avLst/>
          </a:prstGeom>
        </p:spPr>
      </p:pic>
      <p:pic>
        <p:nvPicPr>
          <p:cNvPr id="20" name="图片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31911" y="106156"/>
            <a:ext cx="982617" cy="861056"/>
          </a:xfrm>
          <a:prstGeom prst="rect">
            <a:avLst/>
          </a:prstGeom>
        </p:spPr>
      </p:pic>
      <p:graphicFrame>
        <p:nvGraphicFramePr>
          <p:cNvPr id="32" name="表格 31"/>
          <p:cNvGraphicFramePr>
            <a:graphicFrameLocks noGrp="1"/>
          </p:cNvGraphicFramePr>
          <p:nvPr/>
        </p:nvGraphicFramePr>
        <p:xfrm>
          <a:off x="574367" y="1479343"/>
          <a:ext cx="8597900" cy="337185"/>
        </p:xfrm>
        <a:graphic>
          <a:graphicData uri="http://schemas.openxmlformats.org/drawingml/2006/table">
            <a:tbl>
              <a:tblPr firstRow="1" firstCol="1" bandRow="1"/>
              <a:tblGrid>
                <a:gridCol w="8597900"/>
              </a:tblGrid>
              <a:tr h="337185">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Ø"/>
                        <a:defRPr/>
                      </a:pPr>
                      <a:r>
                        <a:rPr lang="zh-CN" altLang="zh-CN" sz="2000" dirty="0">
                          <a:solidFill>
                            <a:srgbClr val="C00000"/>
                          </a:solidFill>
                          <a:effectLst/>
                          <a:latin typeface="微软雅黑" panose="020B0503020204020204" pitchFamily="34" charset="-122"/>
                          <a:ea typeface="微软雅黑" panose="020B0503020204020204" pitchFamily="34" charset="-122"/>
                          <a:sym typeface="+mn-ea"/>
                        </a:rPr>
                        <a:t>基于冻融循环周期的石窟寺整体稳定性预测模型</a:t>
                      </a:r>
                      <a:endParaRPr lang="zh-CN" altLang="zh-CN" sz="2000" b="1" kern="1200" dirty="0">
                        <a:solidFill>
                          <a:srgbClr val="C00000"/>
                        </a:solidFill>
                        <a:effectLst/>
                        <a:latin typeface="微软雅黑" panose="020B0503020204020204" pitchFamily="34" charset="-122"/>
                        <a:ea typeface="微软雅黑" panose="020B0503020204020204" pitchFamily="34" charset="-122"/>
                        <a:cs typeface="+mn-cs"/>
                      </a:endParaRPr>
                    </a:p>
                  </a:txBody>
                  <a:tcPr marL="7923" marR="7923" marT="792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3" name="文本框 12"/>
          <p:cNvSpPr txBox="1"/>
          <p:nvPr/>
        </p:nvSpPr>
        <p:spPr>
          <a:xfrm>
            <a:off x="8341995" y="3213100"/>
            <a:ext cx="3365500" cy="1087755"/>
          </a:xfrm>
          <a:prstGeom prst="rect">
            <a:avLst/>
          </a:prstGeom>
          <a:noFill/>
        </p:spPr>
        <p:txBody>
          <a:bodyPr wrap="square" rtlCol="0">
            <a:spAutoFit/>
          </a:bodyPr>
          <a:p>
            <a:pPr>
              <a:lnSpc>
                <a:spcPct val="130000"/>
              </a:lnSpc>
            </a:pPr>
            <a:r>
              <a:rPr lang="zh-CN"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rPr>
              <a:t>稳定性极具下降</a:t>
            </a:r>
            <a:endParaRPr lang="zh-CN"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30000"/>
              </a:lnSpc>
            </a:pPr>
            <a:r>
              <a:rPr lang="zh-CN"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rPr>
              <a:t>加速到达失稳状态</a:t>
            </a:r>
            <a:endParaRPr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 name="标题 1"/>
          <p:cNvSpPr txBox="1"/>
          <p:nvPr/>
        </p:nvSpPr>
        <p:spPr>
          <a:xfrm>
            <a:off x="678815" y="2057400"/>
            <a:ext cx="7927340" cy="394970"/>
          </a:xfrm>
          <a:prstGeom prst="rect">
            <a:avLst/>
          </a:prstGeom>
        </p:spPr>
        <p:txBody>
          <a:bodyPr/>
          <a:lstStyle>
            <a:lvl1pPr algn="l" defTabSz="913765"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2500"/>
              </a:lnSpc>
            </a:pPr>
            <a:r>
              <a:rPr lang="zh-CN" altLang="en-US" sz="1800" b="1"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rPr>
              <a:t>实验结果</a:t>
            </a:r>
            <a:r>
              <a:rPr lang="zh-CN" altLang="en-US" sz="1800" b="1"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rPr>
              <a:t>展示</a:t>
            </a:r>
            <a:endParaRPr lang="zh-CN" altLang="en-US" sz="1800" b="1"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stretch>
            <a:fillRect/>
          </a:stretch>
        </p:blipFill>
        <p:spPr>
          <a:xfrm>
            <a:off x="2012950" y="1936750"/>
            <a:ext cx="5880735" cy="4300220"/>
          </a:xfrm>
          <a:prstGeom prst="rect">
            <a:avLst/>
          </a:prstGeom>
        </p:spPr>
      </p:pic>
      <p:sp>
        <p:nvSpPr>
          <p:cNvPr id="6" name="矩形 5"/>
          <p:cNvSpPr/>
          <p:nvPr/>
        </p:nvSpPr>
        <p:spPr>
          <a:xfrm>
            <a:off x="71292" y="6669229"/>
            <a:ext cx="2354111"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4918919" y="6669229"/>
            <a:ext cx="2354111"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p:nvSpPr>
        <p:spPr>
          <a:xfrm>
            <a:off x="9831125" y="6669229"/>
            <a:ext cx="2363255"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p:nvSpPr>
        <p:spPr>
          <a:xfrm>
            <a:off x="2442565" y="6669229"/>
            <a:ext cx="2357659" cy="1887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p:nvSpPr>
        <p:spPr>
          <a:xfrm>
            <a:off x="7373241" y="6669229"/>
            <a:ext cx="2357659" cy="1887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矩形 14"/>
          <p:cNvSpPr/>
          <p:nvPr/>
        </p:nvSpPr>
        <p:spPr>
          <a:xfrm>
            <a:off x="-1945" y="0"/>
            <a:ext cx="4771209"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r>
              <a:rPr lang="zh-CN" altLang="en-US" sz="3600" b="1" spc="-100" noProof="0" dirty="0">
                <a:solidFill>
                  <a:prstClr val="white"/>
                </a:solidFill>
                <a:latin typeface="微软雅黑" panose="020B0503020204020204" pitchFamily="34" charset="-122"/>
                <a:ea typeface="微软雅黑" panose="020B0503020204020204" pitchFamily="34" charset="-122"/>
              </a:rPr>
              <a:t>研究进展</a:t>
            </a:r>
            <a:endParaRPr kumimoji="0" lang="zh-CN" altLang="en-US" sz="36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6" name="图片 15"/>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4860685" y="0"/>
            <a:ext cx="2354111" cy="1052835"/>
          </a:xfrm>
          <a:prstGeom prst="rect">
            <a:avLst/>
          </a:prstGeom>
        </p:spPr>
      </p:pic>
      <p:pic>
        <p:nvPicPr>
          <p:cNvPr id="17" name="图片 16"/>
          <p:cNvPicPr>
            <a:picLocks noChangeAspect="1"/>
          </p:cNvPicPr>
          <p:nvPr/>
        </p:nvPicPr>
        <p:blipFill rotWithShape="1">
          <a:blip r:embed="rId3" cstate="print">
            <a:extLst>
              <a:ext uri="{28A0092B-C50C-407E-A947-70E740481C1C}">
                <a14:useLocalDpi xmlns:a14="http://schemas.microsoft.com/office/drawing/2010/main" val="0"/>
              </a:ext>
            </a:extLst>
          </a:blip>
          <a:srcRect t="23035" b="9881"/>
          <a:stretch>
            <a:fillRect/>
          </a:stretch>
        </p:blipFill>
        <p:spPr>
          <a:xfrm>
            <a:off x="9837893" y="3"/>
            <a:ext cx="2354111" cy="1052836"/>
          </a:xfrm>
          <a:prstGeom prst="rect">
            <a:avLst/>
          </a:prstGeom>
        </p:spPr>
      </p:pic>
      <p:sp>
        <p:nvSpPr>
          <p:cNvPr id="18" name="矩形 17"/>
          <p:cNvSpPr/>
          <p:nvPr/>
        </p:nvSpPr>
        <p:spPr>
          <a:xfrm>
            <a:off x="7324271" y="0"/>
            <a:ext cx="2403611"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40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8501" y="176485"/>
            <a:ext cx="808653" cy="720399"/>
          </a:xfrm>
          <a:prstGeom prst="rect">
            <a:avLst/>
          </a:prstGeom>
        </p:spPr>
      </p:pic>
      <p:pic>
        <p:nvPicPr>
          <p:cNvPr id="20" name="图片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31911" y="106156"/>
            <a:ext cx="982617" cy="861056"/>
          </a:xfrm>
          <a:prstGeom prst="rect">
            <a:avLst/>
          </a:prstGeom>
        </p:spPr>
      </p:pic>
      <p:graphicFrame>
        <p:nvGraphicFramePr>
          <p:cNvPr id="32" name="表格 31"/>
          <p:cNvGraphicFramePr>
            <a:graphicFrameLocks noGrp="1"/>
          </p:cNvGraphicFramePr>
          <p:nvPr/>
        </p:nvGraphicFramePr>
        <p:xfrm>
          <a:off x="574367" y="1479343"/>
          <a:ext cx="8597900" cy="337185"/>
        </p:xfrm>
        <a:graphic>
          <a:graphicData uri="http://schemas.openxmlformats.org/drawingml/2006/table">
            <a:tbl>
              <a:tblPr firstRow="1" firstCol="1" bandRow="1"/>
              <a:tblGrid>
                <a:gridCol w="8597900"/>
              </a:tblGrid>
              <a:tr h="337185">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Ø"/>
                        <a:defRPr/>
                      </a:pPr>
                      <a:r>
                        <a:rPr lang="zh-CN" altLang="zh-CN" sz="2000" dirty="0">
                          <a:solidFill>
                            <a:srgbClr val="C00000"/>
                          </a:solidFill>
                          <a:effectLst/>
                          <a:latin typeface="微软雅黑" panose="020B0503020204020204" pitchFamily="34" charset="-122"/>
                          <a:ea typeface="微软雅黑" panose="020B0503020204020204" pitchFamily="34" charset="-122"/>
                          <a:sym typeface="+mn-ea"/>
                        </a:rPr>
                        <a:t>基于冻融循环周期的石窟寺整体稳定性预测模型</a:t>
                      </a:r>
                      <a:endParaRPr lang="zh-CN" altLang="zh-CN" sz="2000" b="1" kern="1200" dirty="0">
                        <a:solidFill>
                          <a:srgbClr val="C00000"/>
                        </a:solidFill>
                        <a:effectLst/>
                        <a:latin typeface="微软雅黑" panose="020B0503020204020204" pitchFamily="34" charset="-122"/>
                        <a:ea typeface="微软雅黑" panose="020B0503020204020204" pitchFamily="34" charset="-122"/>
                        <a:cs typeface="+mn-cs"/>
                      </a:endParaRPr>
                    </a:p>
                  </a:txBody>
                  <a:tcPr marL="7923" marR="7923" marT="792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3" name="文本框 12"/>
          <p:cNvSpPr txBox="1"/>
          <p:nvPr/>
        </p:nvSpPr>
        <p:spPr>
          <a:xfrm>
            <a:off x="8032115" y="3456940"/>
            <a:ext cx="3365500" cy="727710"/>
          </a:xfrm>
          <a:prstGeom prst="rect">
            <a:avLst/>
          </a:prstGeom>
          <a:noFill/>
        </p:spPr>
        <p:txBody>
          <a:bodyPr wrap="square" rtlCol="0">
            <a:spAutoFit/>
          </a:bodyPr>
          <a:p>
            <a:pPr>
              <a:lnSpc>
                <a:spcPct val="130000"/>
              </a:lnSpc>
            </a:pPr>
            <a:r>
              <a:rPr lang="zh-CN"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rPr>
              <a:t>人为修复提升稳定性</a:t>
            </a:r>
            <a:endParaRPr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 name="标题 1"/>
          <p:cNvSpPr txBox="1"/>
          <p:nvPr/>
        </p:nvSpPr>
        <p:spPr>
          <a:xfrm>
            <a:off x="678815" y="2057400"/>
            <a:ext cx="7927340" cy="394970"/>
          </a:xfrm>
          <a:prstGeom prst="rect">
            <a:avLst/>
          </a:prstGeom>
        </p:spPr>
        <p:txBody>
          <a:bodyPr/>
          <a:lstStyle>
            <a:lvl1pPr algn="l" defTabSz="913765"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2500"/>
              </a:lnSpc>
            </a:pPr>
            <a:r>
              <a:rPr lang="zh-CN" altLang="en-US" sz="1800" b="1"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rPr>
              <a:t>实验结果</a:t>
            </a:r>
            <a:r>
              <a:rPr lang="zh-CN" altLang="en-US" sz="1800" b="1"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rPr>
              <a:t>展示</a:t>
            </a:r>
            <a:endParaRPr lang="zh-CN" altLang="en-US" sz="1800" b="1"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45" y="0"/>
            <a:ext cx="4771209"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r>
              <a:rPr lang="zh-CN" altLang="en-US" sz="3600" b="1" dirty="0">
                <a:solidFill>
                  <a:prstClr val="white"/>
                </a:solidFill>
                <a:latin typeface="微软雅黑" panose="020B0503020204020204" pitchFamily="34" charset="-122"/>
                <a:ea typeface="微软雅黑" panose="020B0503020204020204" pitchFamily="34" charset="-122"/>
              </a:rPr>
              <a:t>研究</a:t>
            </a:r>
            <a:r>
              <a:rPr lang="zh-CN" altLang="en-US" sz="3600" b="1" dirty="0">
                <a:solidFill>
                  <a:prstClr val="white"/>
                </a:solidFill>
                <a:latin typeface="微软雅黑" panose="020B0503020204020204" pitchFamily="34" charset="-122"/>
                <a:ea typeface="微软雅黑" panose="020B0503020204020204" pitchFamily="34" charset="-122"/>
              </a:rPr>
              <a:t>成果</a:t>
            </a:r>
            <a:endParaRPr lang="zh-CN" altLang="en-US" sz="3600" b="1" dirty="0">
              <a:solidFill>
                <a:prstClr val="white"/>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rotWithShape="1">
          <a:blip r:embed="rId1" cstate="print">
            <a:extLst>
              <a:ext uri="{28A0092B-C50C-407E-A947-70E740481C1C}">
                <a14:useLocalDpi xmlns:a14="http://schemas.microsoft.com/office/drawing/2010/main" val="0"/>
              </a:ext>
            </a:extLst>
          </a:blip>
          <a:srcRect t="23035" b="9881"/>
          <a:stretch>
            <a:fillRect/>
          </a:stretch>
        </p:blipFill>
        <p:spPr>
          <a:xfrm>
            <a:off x="9837893" y="3"/>
            <a:ext cx="2354111" cy="1052836"/>
          </a:xfrm>
          <a:prstGeom prst="rect">
            <a:avLst/>
          </a:prstGeom>
        </p:spPr>
      </p:pic>
      <p:pic>
        <p:nvPicPr>
          <p:cNvPr id="59" name="图片 5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31911" y="106156"/>
            <a:ext cx="982617" cy="861056"/>
          </a:xfrm>
          <a:prstGeom prst="rect">
            <a:avLst/>
          </a:prstGeom>
        </p:spPr>
      </p:pic>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01" y="176485"/>
            <a:ext cx="808653" cy="720399"/>
          </a:xfrm>
          <a:prstGeom prst="rect">
            <a:avLst/>
          </a:prstGeom>
        </p:spPr>
      </p:pic>
      <p:sp>
        <p:nvSpPr>
          <p:cNvPr id="2" name="TextBox 4"/>
          <p:cNvSpPr txBox="1"/>
          <p:nvPr/>
        </p:nvSpPr>
        <p:spPr>
          <a:xfrm>
            <a:off x="323215" y="2083435"/>
            <a:ext cx="6616700" cy="506730"/>
          </a:xfrm>
          <a:prstGeom prst="rect">
            <a:avLst/>
          </a:prstGeom>
          <a:noFill/>
        </p:spPr>
        <p:txBody>
          <a:bodyPr wrap="square" rtlCol="0">
            <a:spAutoFit/>
          </a:bodyPr>
          <a:lstStyle/>
          <a:p>
            <a:pPr>
              <a:lnSpc>
                <a:spcPct val="150000"/>
              </a:lnSpc>
            </a:pPr>
            <a:r>
              <a:rPr lang="zh-CN" b="1"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rPr>
              <a:t>系统实现：基于</a:t>
            </a:r>
            <a:r>
              <a:rPr lang="en-US" altLang="zh-CN" b="1"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rPr>
              <a:t>(B/S)</a:t>
            </a:r>
            <a:r>
              <a:rPr lang="zh-CN" altLang="en-US" b="1"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rPr>
              <a:t>架构的，前后端分离的用户交互系统</a:t>
            </a:r>
            <a:endParaRPr lang="zh-CN" altLang="en-US"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3"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7516495" y="1579880"/>
            <a:ext cx="3891280" cy="4560570"/>
          </a:xfrm>
          <a:prstGeom prst="rect">
            <a:avLst/>
          </a:prstGeom>
          <a:noFill/>
          <a:ln>
            <a:noFill/>
          </a:ln>
        </p:spPr>
      </p:pic>
      <p:sp>
        <p:nvSpPr>
          <p:cNvPr id="8" name="TextBox 29"/>
          <p:cNvSpPr txBox="1"/>
          <p:nvPr/>
        </p:nvSpPr>
        <p:spPr>
          <a:xfrm>
            <a:off x="8505511" y="6247955"/>
            <a:ext cx="1912672" cy="275590"/>
          </a:xfrm>
          <a:prstGeom prst="rect">
            <a:avLst/>
          </a:prstGeom>
          <a:noFill/>
        </p:spPr>
        <p:txBody>
          <a:bodyPr wrap="square" rtlCol="0">
            <a:spAutoFit/>
          </a:bodyPr>
          <a:lstStyle/>
          <a:p>
            <a:pPr algn="ctr"/>
            <a:r>
              <a:rPr lang="zh-CN" altLang="en-US" sz="1200"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rPr>
              <a:t>总体架构图</a:t>
            </a:r>
            <a:endParaRPr lang="zh-CN" altLang="en-US" sz="1200"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32" name="表格 31"/>
          <p:cNvGraphicFramePr>
            <a:graphicFrameLocks noGrp="1"/>
          </p:cNvGraphicFramePr>
          <p:nvPr/>
        </p:nvGraphicFramePr>
        <p:xfrm>
          <a:off x="574675" y="1479550"/>
          <a:ext cx="5186680" cy="384175"/>
        </p:xfrm>
        <a:graphic>
          <a:graphicData uri="http://schemas.openxmlformats.org/drawingml/2006/table">
            <a:tbl>
              <a:tblPr firstRow="1" firstCol="1" bandRow="1"/>
              <a:tblGrid>
                <a:gridCol w="5186680"/>
              </a:tblGrid>
              <a:tr h="384175">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Ø"/>
                        <a:defRPr/>
                      </a:pPr>
                      <a:r>
                        <a:rPr lang="zh-CN" altLang="zh-CN" sz="2000" b="1" kern="1200" dirty="0">
                          <a:solidFill>
                            <a:srgbClr val="C00000"/>
                          </a:solidFill>
                          <a:effectLst/>
                          <a:latin typeface="微软雅黑" panose="020B0503020204020204" pitchFamily="34" charset="-122"/>
                          <a:ea typeface="微软雅黑" panose="020B0503020204020204" pitchFamily="34" charset="-122"/>
                          <a:cs typeface="+mn-cs"/>
                        </a:rPr>
                        <a:t>石窟寺岩体稳定性预测评估系统</a:t>
                      </a:r>
                      <a:r>
                        <a:rPr lang="zh-CN" altLang="zh-CN" sz="2000" b="1" kern="1200" dirty="0">
                          <a:solidFill>
                            <a:srgbClr val="C00000"/>
                          </a:solidFill>
                          <a:effectLst/>
                          <a:latin typeface="微软雅黑" panose="020B0503020204020204" pitchFamily="34" charset="-122"/>
                          <a:ea typeface="微软雅黑" panose="020B0503020204020204" pitchFamily="34" charset="-122"/>
                          <a:cs typeface="+mn-cs"/>
                        </a:rPr>
                        <a:t>技术架构</a:t>
                      </a:r>
                      <a:endParaRPr lang="zh-CN" altLang="zh-CN" sz="2000" b="1" kern="1200" dirty="0">
                        <a:solidFill>
                          <a:srgbClr val="C00000"/>
                        </a:solidFill>
                        <a:effectLst/>
                        <a:latin typeface="微软雅黑" panose="020B0503020204020204" pitchFamily="34" charset="-122"/>
                        <a:ea typeface="微软雅黑" panose="020B0503020204020204" pitchFamily="34" charset="-122"/>
                        <a:cs typeface="+mn-cs"/>
                      </a:endParaRPr>
                    </a:p>
                  </a:txBody>
                  <a:tcPr marL="7923" marR="7923" marT="792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 name="文本框 4"/>
          <p:cNvSpPr txBox="1"/>
          <p:nvPr/>
        </p:nvSpPr>
        <p:spPr>
          <a:xfrm>
            <a:off x="574675" y="2809875"/>
            <a:ext cx="6450965" cy="2306955"/>
          </a:xfrm>
          <a:prstGeom prst="rect">
            <a:avLst/>
          </a:prstGeom>
          <a:noFill/>
        </p:spPr>
        <p:txBody>
          <a:bodyPr wrap="square" rtlCol="0" anchor="t">
            <a:spAutoFit/>
          </a:bodyPr>
          <a:p>
            <a:pPr marL="285750" indent="-285750" fontAlgn="auto">
              <a:lnSpc>
                <a:spcPct val="200000"/>
              </a:lnSpc>
              <a:buFont typeface="Wingdings" panose="05000000000000000000" charset="0"/>
              <a:buChar char="ü"/>
            </a:pPr>
            <a:r>
              <a:rPr lang="zh-CN" altLang="en-US"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前端采用Angular组件模式进行组件构建开发</a:t>
            </a:r>
            <a:endParaRPr lang="zh-CN" altLang="en-US"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fontAlgn="auto">
              <a:lnSpc>
                <a:spcPct val="200000"/>
              </a:lnSpc>
              <a:buFont typeface="Wingdings" panose="05000000000000000000" charset="0"/>
              <a:buChar char="ü"/>
            </a:pPr>
            <a:r>
              <a:rPr lang="zh-CN" altLang="en-US"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后端使用Spring Boot框架构建应用程序接口服务</a:t>
            </a:r>
            <a:endParaRPr lang="zh-CN" altLang="en-US"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fontAlgn="auto">
              <a:lnSpc>
                <a:spcPct val="200000"/>
              </a:lnSpc>
              <a:buFont typeface="Wingdings" panose="05000000000000000000" charset="0"/>
              <a:buChar char="ü"/>
            </a:pPr>
            <a:r>
              <a:rPr lang="zh-CN" altLang="en-US"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界面风格方面选用Ant-Design 前端angular界面库</a:t>
            </a:r>
            <a:endParaRPr lang="zh-CN" altLang="en-US"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fontAlgn="auto">
              <a:lnSpc>
                <a:spcPct val="200000"/>
              </a:lnSpc>
              <a:buFont typeface="Wingdings" panose="05000000000000000000" charset="0"/>
              <a:buChar char="ü"/>
            </a:pPr>
            <a:r>
              <a:rPr lang="zh-CN" altLang="en-US"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数据存储选择</a:t>
            </a:r>
            <a:r>
              <a:rPr lang="en-US" altLang="zh-CN"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MySQL</a:t>
            </a:r>
            <a:r>
              <a:rPr lang="zh-CN" altLang="en-US"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进行数据库管理</a:t>
            </a:r>
            <a:endParaRPr lang="zh-CN" altLang="en-US"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45" y="0"/>
            <a:ext cx="4771209"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r>
              <a:rPr lang="zh-CN" altLang="en-US" sz="3600" b="1" dirty="0">
                <a:solidFill>
                  <a:prstClr val="white"/>
                </a:solidFill>
                <a:latin typeface="微软雅黑" panose="020B0503020204020204" pitchFamily="34" charset="-122"/>
                <a:ea typeface="微软雅黑" panose="020B0503020204020204" pitchFamily="34" charset="-122"/>
                <a:sym typeface="+mn-ea"/>
              </a:rPr>
              <a:t>研究成果</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2" name="图片 11"/>
          <p:cNvPicPr>
            <a:picLocks noChangeAspect="1"/>
          </p:cNvPicPr>
          <p:nvPr/>
        </p:nvPicPr>
        <p:blipFill rotWithShape="1">
          <a:blip r:embed="rId1" cstate="print">
            <a:extLst>
              <a:ext uri="{28A0092B-C50C-407E-A947-70E740481C1C}">
                <a14:useLocalDpi xmlns:a14="http://schemas.microsoft.com/office/drawing/2010/main" val="0"/>
              </a:ext>
            </a:extLst>
          </a:blip>
          <a:srcRect t="23035" b="9881"/>
          <a:stretch>
            <a:fillRect/>
          </a:stretch>
        </p:blipFill>
        <p:spPr>
          <a:xfrm>
            <a:off x="9837893" y="3"/>
            <a:ext cx="2354111" cy="1052836"/>
          </a:xfrm>
          <a:prstGeom prst="rect">
            <a:avLst/>
          </a:prstGeom>
        </p:spPr>
      </p:pic>
      <p:pic>
        <p:nvPicPr>
          <p:cNvPr id="59" name="图片 5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31911" y="106156"/>
            <a:ext cx="982617" cy="861056"/>
          </a:xfrm>
          <a:prstGeom prst="rect">
            <a:avLst/>
          </a:prstGeom>
        </p:spPr>
      </p:pic>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01" y="176485"/>
            <a:ext cx="808653" cy="720399"/>
          </a:xfrm>
          <a:prstGeom prst="rect">
            <a:avLst/>
          </a:prstGeom>
        </p:spPr>
      </p:pic>
      <p:sp>
        <p:nvSpPr>
          <p:cNvPr id="5" name="TextBox 4"/>
          <p:cNvSpPr txBox="1"/>
          <p:nvPr/>
        </p:nvSpPr>
        <p:spPr>
          <a:xfrm>
            <a:off x="413385" y="1881505"/>
            <a:ext cx="6607810" cy="4123055"/>
          </a:xfrm>
          <a:prstGeom prst="rect">
            <a:avLst/>
          </a:prstGeom>
          <a:noFill/>
        </p:spPr>
        <p:txBody>
          <a:bodyPr wrap="square" rtlCol="0">
            <a:spAutoFit/>
          </a:bodyPr>
          <a:lstStyle/>
          <a:p>
            <a:pPr>
              <a:lnSpc>
                <a:spcPct val="150000"/>
              </a:lnSpc>
            </a:pPr>
            <a:r>
              <a:rPr lang="zh-CN" b="1"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rPr>
              <a:t>系统实现目标：综合、高效、便捷、稳定</a:t>
            </a:r>
            <a:endParaRPr lang="zh-CN" b="1" dirty="0">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zh-CN" altLang="en-US" sz="1600" b="1"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通过对石窟寺岩体稳定性预测评估系统进行充分需求分析与详细设计，</a:t>
            </a:r>
            <a:endParaRPr lang="zh-CN" altLang="en-US" sz="1600" b="1"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zh-CN" altLang="en-US" sz="1600" b="1"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本交互系统采取了模块化的实现方式，其核心功能可以概括为五个方面</a:t>
            </a:r>
            <a:r>
              <a:rPr lang="zh-CN" altLang="en-US" b="1"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fontAlgn="auto">
              <a:lnSpc>
                <a:spcPct val="200000"/>
              </a:lnSpc>
            </a:pPr>
            <a:r>
              <a:rPr lang="zh-CN" altLang="en-US" sz="16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600" b="1" kern="1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数据管理</a:t>
            </a:r>
            <a:r>
              <a:rPr lang="en-US" altLang="zh-CN" sz="16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6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长期稳定地获取、管理与存储数据</a:t>
            </a:r>
            <a:endParaRPr lang="zh-CN" altLang="en-US" sz="16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200000"/>
              </a:lnSpc>
            </a:pPr>
            <a:r>
              <a:rPr lang="zh-CN" altLang="en-US" sz="16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600" b="1" kern="1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数据预测</a:t>
            </a:r>
            <a:r>
              <a:rPr lang="en-US" altLang="zh-CN" sz="16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6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利用预测模型算法实现时序数据预测</a:t>
            </a:r>
            <a:endParaRPr lang="zh-CN" altLang="en-US" sz="16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200000"/>
              </a:lnSpc>
            </a:pPr>
            <a:r>
              <a:rPr lang="zh-CN" altLang="en-US" sz="16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1600" b="1" kern="1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统计分析</a:t>
            </a:r>
            <a:r>
              <a:rPr lang="en-US" altLang="zh-CN" sz="16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6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对不同类型、设备的数据进行管理与分析</a:t>
            </a:r>
            <a:endParaRPr lang="zh-CN" altLang="en-US" sz="16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fontAlgn="auto">
              <a:lnSpc>
                <a:spcPct val="200000"/>
              </a:lnSpc>
            </a:pPr>
            <a:r>
              <a:rPr lang="zh-CN" altLang="en-US" sz="16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sz="1600" b="1" kern="1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图表管理</a:t>
            </a:r>
            <a:r>
              <a:rPr lang="en-US" altLang="zh-CN" sz="16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6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以多种图表的形式更直观的可视化岩体数据信息</a:t>
            </a:r>
            <a:endParaRPr lang="zh-CN" altLang="en-US" sz="16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fontAlgn="auto">
              <a:lnSpc>
                <a:spcPct val="200000"/>
              </a:lnSpc>
            </a:pPr>
            <a:r>
              <a:rPr lang="zh-CN" altLang="en-US" sz="16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altLang="en-US" sz="1600" b="1" kern="1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大屏展示</a:t>
            </a:r>
            <a:r>
              <a:rPr lang="en-US" altLang="zh-CN" sz="16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6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高效直观的显示与监测多方数据信息</a:t>
            </a:r>
            <a:endParaRPr lang="zh-CN" altLang="en-US" sz="16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endParaRPr lang="zh-CN" altLang="en-US" sz="16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8" name="图片 2"/>
          <p:cNvPicPr>
            <a:picLocks noChangeAspect="1" noChangeArrowheads="1"/>
          </p:cNvPicPr>
          <p:nvPr/>
        </p:nvPicPr>
        <p:blipFill>
          <a:blip r:embed="rId4">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rcRect/>
          <a:stretch>
            <a:fillRect/>
          </a:stretch>
        </p:blipFill>
        <p:spPr>
          <a:xfrm>
            <a:off x="7021830" y="1946275"/>
            <a:ext cx="4738370" cy="3609340"/>
          </a:xfrm>
          <a:prstGeom prst="rect">
            <a:avLst/>
          </a:prstGeom>
          <a:noFill/>
          <a:ln>
            <a:noFill/>
          </a:ln>
        </p:spPr>
      </p:pic>
      <p:graphicFrame>
        <p:nvGraphicFramePr>
          <p:cNvPr id="32" name="表格 31"/>
          <p:cNvGraphicFramePr>
            <a:graphicFrameLocks noGrp="1"/>
          </p:cNvGraphicFramePr>
          <p:nvPr/>
        </p:nvGraphicFramePr>
        <p:xfrm>
          <a:off x="574675" y="1479550"/>
          <a:ext cx="5186680" cy="384175"/>
        </p:xfrm>
        <a:graphic>
          <a:graphicData uri="http://schemas.openxmlformats.org/drawingml/2006/table">
            <a:tbl>
              <a:tblPr firstRow="1" firstCol="1" bandRow="1"/>
              <a:tblGrid>
                <a:gridCol w="5186680"/>
              </a:tblGrid>
              <a:tr h="384175">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Ø"/>
                        <a:defRPr/>
                      </a:pPr>
                      <a:r>
                        <a:rPr lang="zh-CN" altLang="zh-CN" sz="2000" b="1" kern="1200" dirty="0">
                          <a:solidFill>
                            <a:srgbClr val="C00000"/>
                          </a:solidFill>
                          <a:effectLst/>
                          <a:latin typeface="微软雅黑" panose="020B0503020204020204" pitchFamily="34" charset="-122"/>
                          <a:ea typeface="微软雅黑" panose="020B0503020204020204" pitchFamily="34" charset="-122"/>
                          <a:cs typeface="+mn-cs"/>
                        </a:rPr>
                        <a:t>石窟寺岩体稳定性预测评估系统功能</a:t>
                      </a:r>
                      <a:endParaRPr lang="zh-CN" altLang="zh-CN" sz="2000" b="1" kern="1200" dirty="0">
                        <a:solidFill>
                          <a:srgbClr val="C00000"/>
                        </a:solidFill>
                        <a:effectLst/>
                        <a:latin typeface="微软雅黑" panose="020B0503020204020204" pitchFamily="34" charset="-122"/>
                        <a:ea typeface="微软雅黑" panose="020B0503020204020204" pitchFamily="34" charset="-122"/>
                        <a:cs typeface="+mn-cs"/>
                      </a:endParaRPr>
                    </a:p>
                  </a:txBody>
                  <a:tcPr marL="7923" marR="7923" marT="792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45" y="0"/>
            <a:ext cx="4771209"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r>
              <a:rPr lang="zh-CN" altLang="en-US" sz="3600" b="1" dirty="0">
                <a:solidFill>
                  <a:prstClr val="white"/>
                </a:solidFill>
                <a:latin typeface="微软雅黑" panose="020B0503020204020204" pitchFamily="34" charset="-122"/>
                <a:ea typeface="微软雅黑" panose="020B0503020204020204" pitchFamily="34" charset="-122"/>
                <a:sym typeface="+mn-ea"/>
              </a:rPr>
              <a:t>研究成果</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2" name="图片 11"/>
          <p:cNvPicPr>
            <a:picLocks noChangeAspect="1"/>
          </p:cNvPicPr>
          <p:nvPr/>
        </p:nvPicPr>
        <p:blipFill rotWithShape="1">
          <a:blip r:embed="rId1" cstate="print">
            <a:extLst>
              <a:ext uri="{28A0092B-C50C-407E-A947-70E740481C1C}">
                <a14:useLocalDpi xmlns:a14="http://schemas.microsoft.com/office/drawing/2010/main" val="0"/>
              </a:ext>
            </a:extLst>
          </a:blip>
          <a:srcRect t="23035" b="9881"/>
          <a:stretch>
            <a:fillRect/>
          </a:stretch>
        </p:blipFill>
        <p:spPr>
          <a:xfrm>
            <a:off x="9837893" y="3"/>
            <a:ext cx="2354111" cy="1052836"/>
          </a:xfrm>
          <a:prstGeom prst="rect">
            <a:avLst/>
          </a:prstGeom>
        </p:spPr>
      </p:pic>
      <p:pic>
        <p:nvPicPr>
          <p:cNvPr id="59" name="图片 5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31911" y="106156"/>
            <a:ext cx="982617" cy="861056"/>
          </a:xfrm>
          <a:prstGeom prst="rect">
            <a:avLst/>
          </a:prstGeom>
        </p:spPr>
      </p:pic>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01" y="176485"/>
            <a:ext cx="808653" cy="720399"/>
          </a:xfrm>
          <a:prstGeom prst="rect">
            <a:avLst/>
          </a:prstGeom>
        </p:spPr>
      </p:pic>
      <p:sp>
        <p:nvSpPr>
          <p:cNvPr id="5" name="TextBox 4"/>
          <p:cNvSpPr txBox="1"/>
          <p:nvPr/>
        </p:nvSpPr>
        <p:spPr>
          <a:xfrm>
            <a:off x="151765" y="1875790"/>
            <a:ext cx="11336020" cy="411480"/>
          </a:xfrm>
          <a:prstGeom prst="rect">
            <a:avLst/>
          </a:prstGeom>
          <a:noFill/>
        </p:spPr>
        <p:txBody>
          <a:bodyPr wrap="square" rtlCol="0">
            <a:spAutoFit/>
          </a:bodyPr>
          <a:lstStyle/>
          <a:p>
            <a:pPr>
              <a:lnSpc>
                <a:spcPts val="2500"/>
              </a:lnSpc>
            </a:pPr>
            <a:r>
              <a:rPr lang="zh-CN" altLang="en-US" b="1" dirty="0">
                <a:solidFill>
                  <a:srgbClr val="0F5B94"/>
                </a:solidFill>
                <a:latin typeface="微软雅黑" panose="020B0503020204020204" pitchFamily="34" charset="-122"/>
                <a:ea typeface="微软雅黑" panose="020B0503020204020204" pitchFamily="34" charset="-122"/>
                <a:cs typeface="楷体" panose="02010609060101010101" charset="-122"/>
                <a:sym typeface="+mn-ea"/>
              </a:rPr>
              <a:t>系统</a:t>
            </a:r>
            <a:r>
              <a:rPr lang="zh-CN" altLang="en-US" b="1" dirty="0">
                <a:solidFill>
                  <a:srgbClr val="0F5B94"/>
                </a:solidFill>
                <a:latin typeface="微软雅黑" panose="020B0503020204020204" pitchFamily="34" charset="-122"/>
                <a:ea typeface="微软雅黑" panose="020B0503020204020204" pitchFamily="34" charset="-122"/>
              </a:rPr>
              <a:t>实现实时数据监测、可选择多种预测区间，可视化预测的裂隙宽度浮动值和最大变化幅度</a:t>
            </a:r>
            <a:endParaRPr lang="zh-CN" altLang="zh-CN" b="1" dirty="0">
              <a:solidFill>
                <a:srgbClr val="0F5B94"/>
              </a:solidFill>
              <a:latin typeface="微软雅黑" panose="020B0503020204020204" pitchFamily="34" charset="-122"/>
              <a:ea typeface="微软雅黑" panose="020B0503020204020204" pitchFamily="34" charset="-122"/>
            </a:endParaRPr>
          </a:p>
        </p:txBody>
      </p:sp>
      <p:graphicFrame>
        <p:nvGraphicFramePr>
          <p:cNvPr id="32" name="表格 31"/>
          <p:cNvGraphicFramePr>
            <a:graphicFrameLocks noGrp="1"/>
          </p:cNvGraphicFramePr>
          <p:nvPr/>
        </p:nvGraphicFramePr>
        <p:xfrm>
          <a:off x="574675" y="1479550"/>
          <a:ext cx="5761355" cy="396240"/>
        </p:xfrm>
        <a:graphic>
          <a:graphicData uri="http://schemas.openxmlformats.org/drawingml/2006/table">
            <a:tbl>
              <a:tblPr firstRow="1" firstCol="1" bandRow="1"/>
              <a:tblGrid>
                <a:gridCol w="5761355"/>
              </a:tblGrid>
              <a:tr h="396240">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Ø"/>
                        <a:defRPr/>
                      </a:pPr>
                      <a:r>
                        <a:rPr lang="zh-CN" altLang="zh-CN" sz="2000" b="1" kern="1200" dirty="0">
                          <a:solidFill>
                            <a:srgbClr val="C00000"/>
                          </a:solidFill>
                          <a:effectLst/>
                          <a:latin typeface="微软雅黑" panose="020B0503020204020204" pitchFamily="34" charset="-122"/>
                          <a:ea typeface="微软雅黑" panose="020B0503020204020204" pitchFamily="34" charset="-122"/>
                          <a:cs typeface="+mn-cs"/>
                        </a:rPr>
                        <a:t>石窟寺岩体稳定性预测评估系统</a:t>
                      </a:r>
                      <a:r>
                        <a:rPr lang="en-US" altLang="zh-CN" sz="2000" b="1" kern="1200" dirty="0">
                          <a:solidFill>
                            <a:srgbClr val="C00000"/>
                          </a:solidFill>
                          <a:effectLst/>
                          <a:latin typeface="微软雅黑" panose="020B0503020204020204" pitchFamily="34" charset="-122"/>
                          <a:ea typeface="微软雅黑" panose="020B0503020204020204" pitchFamily="34" charset="-122"/>
                          <a:cs typeface="+mn-cs"/>
                        </a:rPr>
                        <a:t>——</a:t>
                      </a:r>
                      <a:r>
                        <a:rPr lang="zh-CN" altLang="en-US" sz="2000" b="1" kern="1200" dirty="0">
                          <a:solidFill>
                            <a:srgbClr val="C00000"/>
                          </a:solidFill>
                          <a:effectLst/>
                          <a:latin typeface="微软雅黑" panose="020B0503020204020204" pitchFamily="34" charset="-122"/>
                          <a:ea typeface="微软雅黑" panose="020B0503020204020204" pitchFamily="34" charset="-122"/>
                          <a:cs typeface="+mn-cs"/>
                        </a:rPr>
                        <a:t>数据预测</a:t>
                      </a:r>
                      <a:endParaRPr lang="zh-CN" altLang="en-US" sz="2000" b="1" kern="1200" dirty="0">
                        <a:solidFill>
                          <a:srgbClr val="C00000"/>
                        </a:solidFill>
                        <a:effectLst/>
                        <a:latin typeface="微软雅黑" panose="020B0503020204020204" pitchFamily="34" charset="-122"/>
                        <a:ea typeface="微软雅黑" panose="020B0503020204020204" pitchFamily="34" charset="-122"/>
                        <a:cs typeface="+mn-cs"/>
                      </a:endParaRPr>
                    </a:p>
                  </a:txBody>
                  <a:tcPr marL="7923" marR="7923" marT="792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2" name="图片 1"/>
          <p:cNvPicPr>
            <a:picLocks noChangeAspect="1"/>
          </p:cNvPicPr>
          <p:nvPr/>
        </p:nvPicPr>
        <p:blipFill>
          <a:blip r:embed="rId4"/>
          <a:stretch>
            <a:fillRect/>
          </a:stretch>
        </p:blipFill>
        <p:spPr>
          <a:xfrm>
            <a:off x="172720" y="2596515"/>
            <a:ext cx="4102100" cy="2515870"/>
          </a:xfrm>
          <a:prstGeom prst="rect">
            <a:avLst/>
          </a:prstGeom>
        </p:spPr>
      </p:pic>
      <p:pic>
        <p:nvPicPr>
          <p:cNvPr id="3" name="图片 2"/>
          <p:cNvPicPr>
            <a:picLocks noChangeAspect="1"/>
          </p:cNvPicPr>
          <p:nvPr/>
        </p:nvPicPr>
        <p:blipFill>
          <a:blip r:embed="rId5"/>
          <a:stretch>
            <a:fillRect/>
          </a:stretch>
        </p:blipFill>
        <p:spPr>
          <a:xfrm>
            <a:off x="4422775" y="2520950"/>
            <a:ext cx="3814445" cy="2753995"/>
          </a:xfrm>
          <a:prstGeom prst="rect">
            <a:avLst/>
          </a:prstGeom>
        </p:spPr>
      </p:pic>
      <p:pic>
        <p:nvPicPr>
          <p:cNvPr id="6" name="图片 5"/>
          <p:cNvPicPr>
            <a:picLocks noChangeAspect="1"/>
          </p:cNvPicPr>
          <p:nvPr/>
        </p:nvPicPr>
        <p:blipFill>
          <a:blip r:embed="rId6"/>
          <a:stretch>
            <a:fillRect/>
          </a:stretch>
        </p:blipFill>
        <p:spPr>
          <a:xfrm>
            <a:off x="8494395" y="2331720"/>
            <a:ext cx="3377565" cy="2985770"/>
          </a:xfrm>
          <a:prstGeom prst="rect">
            <a:avLst/>
          </a:prstGeom>
        </p:spPr>
      </p:pic>
      <p:sp>
        <p:nvSpPr>
          <p:cNvPr id="24" name="TextBox 29"/>
          <p:cNvSpPr txBox="1"/>
          <p:nvPr/>
        </p:nvSpPr>
        <p:spPr>
          <a:xfrm>
            <a:off x="1115044" y="5322570"/>
            <a:ext cx="1912672" cy="275590"/>
          </a:xfrm>
          <a:prstGeom prst="rect">
            <a:avLst/>
          </a:prstGeom>
          <a:noFill/>
        </p:spPr>
        <p:txBody>
          <a:bodyPr wrap="square" rtlCol="0">
            <a:spAutoFit/>
          </a:bodyPr>
          <a:p>
            <a:pPr algn="ctr"/>
            <a:r>
              <a:rPr lang="zh-CN" altLang="en-US" sz="1200"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rPr>
              <a:t>实时数据预测</a:t>
            </a:r>
            <a:endParaRPr lang="zh-CN" altLang="en-US" sz="1200"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TextBox 29"/>
          <p:cNvSpPr txBox="1"/>
          <p:nvPr/>
        </p:nvSpPr>
        <p:spPr>
          <a:xfrm>
            <a:off x="5422884" y="5322570"/>
            <a:ext cx="1912672" cy="275590"/>
          </a:xfrm>
          <a:prstGeom prst="rect">
            <a:avLst/>
          </a:prstGeom>
          <a:noFill/>
        </p:spPr>
        <p:txBody>
          <a:bodyPr wrap="square" rtlCol="0">
            <a:spAutoFit/>
          </a:bodyPr>
          <a:p>
            <a:pPr algn="ctr"/>
            <a:r>
              <a:rPr lang="zh-CN" altLang="en-US" sz="1200"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rPr>
              <a:t>多区间预测</a:t>
            </a:r>
            <a:endParaRPr lang="zh-CN" altLang="en-US" sz="1200"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TextBox 29"/>
          <p:cNvSpPr txBox="1"/>
          <p:nvPr/>
        </p:nvSpPr>
        <p:spPr>
          <a:xfrm>
            <a:off x="9227169" y="5459095"/>
            <a:ext cx="1912672" cy="275590"/>
          </a:xfrm>
          <a:prstGeom prst="rect">
            <a:avLst/>
          </a:prstGeom>
          <a:noFill/>
        </p:spPr>
        <p:txBody>
          <a:bodyPr wrap="square" rtlCol="0">
            <a:spAutoFit/>
          </a:bodyPr>
          <a:p>
            <a:pPr algn="ctr"/>
            <a:r>
              <a:rPr lang="zh-CN" altLang="en-US" sz="1200"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rPr>
              <a:t>可视化宽度浮动值</a:t>
            </a:r>
            <a:endParaRPr lang="zh-CN" altLang="en-US" sz="1200"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45" y="0"/>
            <a:ext cx="4771209"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r>
              <a:rPr lang="zh-CN" altLang="en-US" sz="3600" b="1" dirty="0">
                <a:solidFill>
                  <a:prstClr val="white"/>
                </a:solidFill>
                <a:latin typeface="微软雅黑" panose="020B0503020204020204" pitchFamily="34" charset="-122"/>
                <a:ea typeface="微软雅黑" panose="020B0503020204020204" pitchFamily="34" charset="-122"/>
                <a:sym typeface="+mn-ea"/>
              </a:rPr>
              <a:t>研究成果</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2" name="图片 11"/>
          <p:cNvPicPr>
            <a:picLocks noChangeAspect="1"/>
          </p:cNvPicPr>
          <p:nvPr/>
        </p:nvPicPr>
        <p:blipFill rotWithShape="1">
          <a:blip r:embed="rId1" cstate="print">
            <a:extLst>
              <a:ext uri="{28A0092B-C50C-407E-A947-70E740481C1C}">
                <a14:useLocalDpi xmlns:a14="http://schemas.microsoft.com/office/drawing/2010/main" val="0"/>
              </a:ext>
            </a:extLst>
          </a:blip>
          <a:srcRect t="23035" b="9881"/>
          <a:stretch>
            <a:fillRect/>
          </a:stretch>
        </p:blipFill>
        <p:spPr>
          <a:xfrm>
            <a:off x="9837893" y="3"/>
            <a:ext cx="2354111" cy="1052836"/>
          </a:xfrm>
          <a:prstGeom prst="rect">
            <a:avLst/>
          </a:prstGeom>
        </p:spPr>
      </p:pic>
      <p:pic>
        <p:nvPicPr>
          <p:cNvPr id="59" name="图片 5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31911" y="106156"/>
            <a:ext cx="982617" cy="861056"/>
          </a:xfrm>
          <a:prstGeom prst="rect">
            <a:avLst/>
          </a:prstGeom>
        </p:spPr>
      </p:pic>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01" y="176485"/>
            <a:ext cx="808653" cy="720399"/>
          </a:xfrm>
          <a:prstGeom prst="rect">
            <a:avLst/>
          </a:prstGeom>
        </p:spPr>
      </p:pic>
      <p:sp>
        <p:nvSpPr>
          <p:cNvPr id="5" name="TextBox 4"/>
          <p:cNvSpPr txBox="1"/>
          <p:nvPr/>
        </p:nvSpPr>
        <p:spPr>
          <a:xfrm>
            <a:off x="488315" y="1966595"/>
            <a:ext cx="10708005" cy="732155"/>
          </a:xfrm>
          <a:prstGeom prst="rect">
            <a:avLst/>
          </a:prstGeom>
          <a:noFill/>
        </p:spPr>
        <p:txBody>
          <a:bodyPr wrap="square" rtlCol="0">
            <a:spAutoFit/>
          </a:bodyPr>
          <a:lstStyle/>
          <a:p>
            <a:pPr>
              <a:lnSpc>
                <a:spcPts val="2500"/>
              </a:lnSpc>
            </a:pPr>
            <a:r>
              <a:rPr lang="zh-CN" altLang="en-US" b="1">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rPr>
              <a:t>将采集的气象信息、岩体裂隙数据、GNSS设备信息等进行统计分析，利用折线图、柱状图等形式对采集到的数据进行直观形象的可视化展示</a:t>
            </a:r>
            <a:endParaRPr lang="zh-CN" altLang="en-US" b="1">
              <a:solidFill>
                <a:srgbClr val="0F5B94"/>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4" name="TextBox 29"/>
          <p:cNvSpPr txBox="1"/>
          <p:nvPr/>
        </p:nvSpPr>
        <p:spPr>
          <a:xfrm>
            <a:off x="1045194" y="5137150"/>
            <a:ext cx="1912672" cy="275590"/>
          </a:xfrm>
          <a:prstGeom prst="rect">
            <a:avLst/>
          </a:prstGeom>
          <a:noFill/>
        </p:spPr>
        <p:txBody>
          <a:bodyPr wrap="square" rtlCol="0">
            <a:spAutoFit/>
          </a:bodyPr>
          <a:lstStyle/>
          <a:p>
            <a:pPr algn="ctr"/>
            <a:r>
              <a:rPr lang="zh-CN" altLang="en-US" sz="1200"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rPr>
              <a:t>气象信息展示</a:t>
            </a:r>
            <a:endParaRPr lang="zh-CN" altLang="en-US" sz="1200"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TextBox 29"/>
          <p:cNvSpPr txBox="1"/>
          <p:nvPr/>
        </p:nvSpPr>
        <p:spPr>
          <a:xfrm>
            <a:off x="5411444" y="5304790"/>
            <a:ext cx="1912672" cy="275590"/>
          </a:xfrm>
          <a:prstGeom prst="rect">
            <a:avLst/>
          </a:prstGeom>
          <a:noFill/>
        </p:spPr>
        <p:txBody>
          <a:bodyPr wrap="square" rtlCol="0">
            <a:spAutoFit/>
          </a:bodyPr>
          <a:lstStyle/>
          <a:p>
            <a:pPr algn="ctr"/>
            <a:r>
              <a:rPr lang="zh-CN" altLang="en-US" sz="1200"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rPr>
              <a:t>光照信息柱状图</a:t>
            </a:r>
            <a:endParaRPr lang="zh-CN" altLang="en-US" sz="1200"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TextBox 29"/>
          <p:cNvSpPr txBox="1"/>
          <p:nvPr/>
        </p:nvSpPr>
        <p:spPr>
          <a:xfrm>
            <a:off x="9223443" y="5304790"/>
            <a:ext cx="1912672" cy="275590"/>
          </a:xfrm>
          <a:prstGeom prst="rect">
            <a:avLst/>
          </a:prstGeom>
          <a:noFill/>
        </p:spPr>
        <p:txBody>
          <a:bodyPr wrap="square" rtlCol="0">
            <a:spAutoFit/>
          </a:bodyPr>
          <a:lstStyle/>
          <a:p>
            <a:pPr algn="ctr"/>
            <a:r>
              <a:rPr lang="zh-CN" altLang="en-US" sz="1200"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rPr>
              <a:t>风向玫瑰图</a:t>
            </a:r>
            <a:endParaRPr lang="zh-CN" altLang="en-US" sz="1200"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32" name="表格 31"/>
          <p:cNvGraphicFramePr>
            <a:graphicFrameLocks noGrp="1"/>
          </p:cNvGraphicFramePr>
          <p:nvPr/>
        </p:nvGraphicFramePr>
        <p:xfrm>
          <a:off x="574675" y="1479550"/>
          <a:ext cx="5761355" cy="396240"/>
        </p:xfrm>
        <a:graphic>
          <a:graphicData uri="http://schemas.openxmlformats.org/drawingml/2006/table">
            <a:tbl>
              <a:tblPr firstRow="1" firstCol="1" bandRow="1"/>
              <a:tblGrid>
                <a:gridCol w="5761355"/>
              </a:tblGrid>
              <a:tr h="396240">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Ø"/>
                        <a:defRPr/>
                      </a:pPr>
                      <a:r>
                        <a:rPr lang="zh-CN" altLang="zh-CN" sz="2000" b="1" kern="1200" dirty="0">
                          <a:solidFill>
                            <a:srgbClr val="C00000"/>
                          </a:solidFill>
                          <a:effectLst/>
                          <a:latin typeface="微软雅黑" panose="020B0503020204020204" pitchFamily="34" charset="-122"/>
                          <a:ea typeface="微软雅黑" panose="020B0503020204020204" pitchFamily="34" charset="-122"/>
                          <a:cs typeface="+mn-cs"/>
                        </a:rPr>
                        <a:t>石窟寺岩体稳定性预测评估系统</a:t>
                      </a:r>
                      <a:r>
                        <a:rPr lang="en-US" altLang="zh-CN" sz="2000" b="1" kern="1200" dirty="0">
                          <a:solidFill>
                            <a:srgbClr val="C00000"/>
                          </a:solidFill>
                          <a:effectLst/>
                          <a:latin typeface="微软雅黑" panose="020B0503020204020204" pitchFamily="34" charset="-122"/>
                          <a:ea typeface="微软雅黑" panose="020B0503020204020204" pitchFamily="34" charset="-122"/>
                          <a:cs typeface="+mn-cs"/>
                        </a:rPr>
                        <a:t>——</a:t>
                      </a:r>
                      <a:r>
                        <a:rPr lang="zh-CN" altLang="en-US" sz="2000" b="1" kern="1200" dirty="0">
                          <a:solidFill>
                            <a:srgbClr val="C00000"/>
                          </a:solidFill>
                          <a:effectLst/>
                          <a:latin typeface="微软雅黑" panose="020B0503020204020204" pitchFamily="34" charset="-122"/>
                          <a:ea typeface="微软雅黑" panose="020B0503020204020204" pitchFamily="34" charset="-122"/>
                          <a:cs typeface="+mn-cs"/>
                        </a:rPr>
                        <a:t>图表管理</a:t>
                      </a:r>
                      <a:endParaRPr lang="zh-CN" altLang="en-US" sz="2000" b="1" kern="1200" dirty="0">
                        <a:solidFill>
                          <a:srgbClr val="C00000"/>
                        </a:solidFill>
                        <a:effectLst/>
                        <a:latin typeface="微软雅黑" panose="020B0503020204020204" pitchFamily="34" charset="-122"/>
                        <a:ea typeface="微软雅黑" panose="020B0503020204020204" pitchFamily="34" charset="-122"/>
                        <a:cs typeface="+mn-cs"/>
                      </a:endParaRPr>
                    </a:p>
                  </a:txBody>
                  <a:tcPr marL="7923" marR="7923" marT="792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2" name="图片 1"/>
          <p:cNvPicPr>
            <a:picLocks noChangeAspect="1"/>
          </p:cNvPicPr>
          <p:nvPr/>
        </p:nvPicPr>
        <p:blipFill>
          <a:blip r:embed="rId4"/>
          <a:stretch>
            <a:fillRect/>
          </a:stretch>
        </p:blipFill>
        <p:spPr>
          <a:xfrm>
            <a:off x="38735" y="2959735"/>
            <a:ext cx="4359910" cy="1916430"/>
          </a:xfrm>
          <a:prstGeom prst="rect">
            <a:avLst/>
          </a:prstGeom>
        </p:spPr>
      </p:pic>
      <p:pic>
        <p:nvPicPr>
          <p:cNvPr id="6" name="图片 5"/>
          <p:cNvPicPr>
            <a:picLocks noChangeAspect="1"/>
          </p:cNvPicPr>
          <p:nvPr/>
        </p:nvPicPr>
        <p:blipFill>
          <a:blip r:embed="rId5"/>
          <a:stretch>
            <a:fillRect/>
          </a:stretch>
        </p:blipFill>
        <p:spPr>
          <a:xfrm>
            <a:off x="4607560" y="3223895"/>
            <a:ext cx="3916045" cy="1843405"/>
          </a:xfrm>
          <a:prstGeom prst="rect">
            <a:avLst/>
          </a:prstGeom>
        </p:spPr>
      </p:pic>
      <p:pic>
        <p:nvPicPr>
          <p:cNvPr id="7" name="图片 6"/>
          <p:cNvPicPr>
            <a:picLocks noChangeAspect="1"/>
          </p:cNvPicPr>
          <p:nvPr/>
        </p:nvPicPr>
        <p:blipFill>
          <a:blip r:embed="rId6"/>
          <a:stretch>
            <a:fillRect/>
          </a:stretch>
        </p:blipFill>
        <p:spPr>
          <a:xfrm>
            <a:off x="8622030" y="2567940"/>
            <a:ext cx="2994660" cy="26993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45" y="0"/>
            <a:ext cx="4771209"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r>
              <a:rPr lang="zh-CN" altLang="en-US" sz="3600" b="1" dirty="0">
                <a:solidFill>
                  <a:prstClr val="white"/>
                </a:solidFill>
                <a:latin typeface="微软雅黑" panose="020B0503020204020204" pitchFamily="34" charset="-122"/>
                <a:ea typeface="微软雅黑" panose="020B0503020204020204" pitchFamily="34" charset="-122"/>
                <a:sym typeface="+mn-ea"/>
              </a:rPr>
              <a:t>研究成果</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2" name="图片 11"/>
          <p:cNvPicPr>
            <a:picLocks noChangeAspect="1"/>
          </p:cNvPicPr>
          <p:nvPr/>
        </p:nvPicPr>
        <p:blipFill rotWithShape="1">
          <a:blip r:embed="rId1" cstate="print">
            <a:extLst>
              <a:ext uri="{28A0092B-C50C-407E-A947-70E740481C1C}">
                <a14:useLocalDpi xmlns:a14="http://schemas.microsoft.com/office/drawing/2010/main" val="0"/>
              </a:ext>
            </a:extLst>
          </a:blip>
          <a:srcRect t="23035" b="9881"/>
          <a:stretch>
            <a:fillRect/>
          </a:stretch>
        </p:blipFill>
        <p:spPr>
          <a:xfrm>
            <a:off x="9837893" y="3"/>
            <a:ext cx="2354111" cy="1052836"/>
          </a:xfrm>
          <a:prstGeom prst="rect">
            <a:avLst/>
          </a:prstGeom>
        </p:spPr>
      </p:pic>
      <p:pic>
        <p:nvPicPr>
          <p:cNvPr id="59" name="图片 5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31911" y="106156"/>
            <a:ext cx="982617" cy="861056"/>
          </a:xfrm>
          <a:prstGeom prst="rect">
            <a:avLst/>
          </a:prstGeom>
        </p:spPr>
      </p:pic>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01" y="176485"/>
            <a:ext cx="808653" cy="720399"/>
          </a:xfrm>
          <a:prstGeom prst="rect">
            <a:avLst/>
          </a:prstGeom>
        </p:spPr>
      </p:pic>
      <p:sp>
        <p:nvSpPr>
          <p:cNvPr id="5" name="TextBox 4"/>
          <p:cNvSpPr txBox="1"/>
          <p:nvPr/>
        </p:nvSpPr>
        <p:spPr>
          <a:xfrm>
            <a:off x="255270" y="1955800"/>
            <a:ext cx="10501948" cy="732155"/>
          </a:xfrm>
          <a:prstGeom prst="rect">
            <a:avLst/>
          </a:prstGeom>
          <a:noFill/>
        </p:spPr>
        <p:txBody>
          <a:bodyPr wrap="square" rtlCol="0">
            <a:spAutoFit/>
          </a:bodyPr>
          <a:lstStyle/>
          <a:p>
            <a:pPr>
              <a:lnSpc>
                <a:spcPts val="2500"/>
              </a:lnSpc>
            </a:pPr>
            <a:r>
              <a:rPr lang="zh-CN" altLang="en-US" b="1" dirty="0">
                <a:solidFill>
                  <a:srgbClr val="0F5B94"/>
                </a:solidFill>
                <a:latin typeface="微软雅黑" panose="020B0503020204020204" pitchFamily="34" charset="-122"/>
                <a:ea typeface="微软雅黑" panose="020B0503020204020204" pitchFamily="34" charset="-122"/>
                <a:cs typeface="楷体" panose="02010609060101010101" charset="-122"/>
                <a:sym typeface="+mn-ea"/>
              </a:rPr>
              <a:t>整合系统全部数据信息，以投屏的形式实时的展现系统中重要信息，集中化的显示信息，能够更高效直观的对石窟寺岩体稳定状态进行监测与管理。</a:t>
            </a:r>
            <a:endParaRPr lang="zh-CN" altLang="en-US" b="1" dirty="0">
              <a:solidFill>
                <a:srgbClr val="0F5B94"/>
              </a:solidFill>
              <a:latin typeface="微软雅黑" panose="020B0503020204020204" pitchFamily="34" charset="-122"/>
              <a:ea typeface="微软雅黑" panose="020B0503020204020204" pitchFamily="34" charset="-122"/>
              <a:cs typeface="楷体" panose="02010609060101010101" charset="-122"/>
              <a:sym typeface="+mn-ea"/>
            </a:endParaRPr>
          </a:p>
        </p:txBody>
      </p:sp>
      <p:sp>
        <p:nvSpPr>
          <p:cNvPr id="24" name="TextBox 29"/>
          <p:cNvSpPr txBox="1"/>
          <p:nvPr/>
        </p:nvSpPr>
        <p:spPr>
          <a:xfrm>
            <a:off x="1740800" y="6029994"/>
            <a:ext cx="1912672" cy="275590"/>
          </a:xfrm>
          <a:prstGeom prst="rect">
            <a:avLst/>
          </a:prstGeom>
          <a:noFill/>
        </p:spPr>
        <p:txBody>
          <a:bodyPr wrap="square" rtlCol="0">
            <a:spAutoFit/>
          </a:bodyPr>
          <a:lstStyle/>
          <a:p>
            <a:pPr algn="ctr"/>
            <a:r>
              <a:rPr lang="zh-CN" altLang="en-US" sz="1200"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rPr>
              <a:t>大屏展示</a:t>
            </a:r>
            <a:endParaRPr lang="zh-CN" altLang="en-US" sz="1200"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4337" y="3075134"/>
            <a:ext cx="4815900" cy="2708944"/>
          </a:xfrm>
          <a:prstGeom prst="rect">
            <a:avLst/>
          </a:prstGeom>
        </p:spPr>
      </p:pic>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81701" y="3075134"/>
            <a:ext cx="4775768" cy="2708944"/>
          </a:xfrm>
          <a:prstGeom prst="rect">
            <a:avLst/>
          </a:prstGeom>
        </p:spPr>
      </p:pic>
      <p:sp>
        <p:nvSpPr>
          <p:cNvPr id="16" name="TextBox 29"/>
          <p:cNvSpPr txBox="1"/>
          <p:nvPr/>
        </p:nvSpPr>
        <p:spPr>
          <a:xfrm>
            <a:off x="7527549" y="6029994"/>
            <a:ext cx="1912672" cy="275590"/>
          </a:xfrm>
          <a:prstGeom prst="rect">
            <a:avLst/>
          </a:prstGeom>
          <a:noFill/>
        </p:spPr>
        <p:txBody>
          <a:bodyPr wrap="square" rtlCol="0">
            <a:spAutoFit/>
          </a:bodyPr>
          <a:lstStyle/>
          <a:p>
            <a:pPr algn="ctr"/>
            <a:r>
              <a:rPr lang="zh-CN" altLang="en-US" sz="1200"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rPr>
              <a:t>大屏展示预警信息</a:t>
            </a:r>
            <a:endParaRPr lang="zh-CN" altLang="en-US" sz="1200"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32" name="表格 31"/>
          <p:cNvGraphicFramePr>
            <a:graphicFrameLocks noGrp="1"/>
          </p:cNvGraphicFramePr>
          <p:nvPr/>
        </p:nvGraphicFramePr>
        <p:xfrm>
          <a:off x="574675" y="1479550"/>
          <a:ext cx="5761355" cy="396240"/>
        </p:xfrm>
        <a:graphic>
          <a:graphicData uri="http://schemas.openxmlformats.org/drawingml/2006/table">
            <a:tbl>
              <a:tblPr firstRow="1" firstCol="1" bandRow="1"/>
              <a:tblGrid>
                <a:gridCol w="5761355"/>
              </a:tblGrid>
              <a:tr h="396240">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Ø"/>
                        <a:defRPr/>
                      </a:pPr>
                      <a:r>
                        <a:rPr lang="zh-CN" altLang="zh-CN" sz="2000" b="1" kern="1200" dirty="0">
                          <a:solidFill>
                            <a:srgbClr val="C00000"/>
                          </a:solidFill>
                          <a:effectLst/>
                          <a:latin typeface="微软雅黑" panose="020B0503020204020204" pitchFamily="34" charset="-122"/>
                          <a:ea typeface="微软雅黑" panose="020B0503020204020204" pitchFamily="34" charset="-122"/>
                          <a:cs typeface="+mn-cs"/>
                        </a:rPr>
                        <a:t>石窟寺岩体稳定性预测评估系统</a:t>
                      </a:r>
                      <a:r>
                        <a:rPr lang="en-US" altLang="zh-CN" sz="2000" b="1" kern="1200" dirty="0">
                          <a:solidFill>
                            <a:srgbClr val="C00000"/>
                          </a:solidFill>
                          <a:effectLst/>
                          <a:latin typeface="微软雅黑" panose="020B0503020204020204" pitchFamily="34" charset="-122"/>
                          <a:ea typeface="微软雅黑" panose="020B0503020204020204" pitchFamily="34" charset="-122"/>
                          <a:cs typeface="+mn-cs"/>
                        </a:rPr>
                        <a:t>——</a:t>
                      </a:r>
                      <a:r>
                        <a:rPr lang="zh-CN" altLang="en-US" sz="2000" b="1" kern="1200" dirty="0">
                          <a:solidFill>
                            <a:srgbClr val="C00000"/>
                          </a:solidFill>
                          <a:effectLst/>
                          <a:latin typeface="微软雅黑" panose="020B0503020204020204" pitchFamily="34" charset="-122"/>
                          <a:ea typeface="微软雅黑" panose="020B0503020204020204" pitchFamily="34" charset="-122"/>
                          <a:cs typeface="+mn-cs"/>
                        </a:rPr>
                        <a:t>大屏展示</a:t>
                      </a:r>
                      <a:endParaRPr lang="zh-CN" altLang="en-US" sz="2000" b="1" kern="1200" dirty="0">
                        <a:solidFill>
                          <a:srgbClr val="C00000"/>
                        </a:solidFill>
                        <a:effectLst/>
                        <a:latin typeface="微软雅黑" panose="020B0503020204020204" pitchFamily="34" charset="-122"/>
                        <a:ea typeface="微软雅黑" panose="020B0503020204020204" pitchFamily="34" charset="-122"/>
                        <a:cs typeface="+mn-cs"/>
                      </a:endParaRPr>
                    </a:p>
                  </a:txBody>
                  <a:tcPr marL="7923" marR="7923" marT="792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45" y="0"/>
            <a:ext cx="4771209"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r>
              <a:rPr lang="zh-CN" altLang="en-US" sz="3600" b="1" dirty="0">
                <a:solidFill>
                  <a:prstClr val="white"/>
                </a:solidFill>
                <a:latin typeface="微软雅黑" panose="020B0503020204020204" pitchFamily="34" charset="-122"/>
                <a:ea typeface="微软雅黑" panose="020B0503020204020204" pitchFamily="34" charset="-122"/>
              </a:rPr>
              <a:t>研究成果</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2" name="图片 11"/>
          <p:cNvPicPr>
            <a:picLocks noChangeAspect="1"/>
          </p:cNvPicPr>
          <p:nvPr/>
        </p:nvPicPr>
        <p:blipFill rotWithShape="1">
          <a:blip r:embed="rId1" cstate="print">
            <a:extLst>
              <a:ext uri="{28A0092B-C50C-407E-A947-70E740481C1C}">
                <a14:useLocalDpi xmlns:a14="http://schemas.microsoft.com/office/drawing/2010/main" val="0"/>
              </a:ext>
            </a:extLst>
          </a:blip>
          <a:srcRect t="23035" b="9881"/>
          <a:stretch>
            <a:fillRect/>
          </a:stretch>
        </p:blipFill>
        <p:spPr>
          <a:xfrm>
            <a:off x="9837893" y="3"/>
            <a:ext cx="2354111" cy="1052836"/>
          </a:xfrm>
          <a:prstGeom prst="rect">
            <a:avLst/>
          </a:prstGeom>
        </p:spPr>
      </p:pic>
      <p:pic>
        <p:nvPicPr>
          <p:cNvPr id="59" name="图片 5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31911" y="106156"/>
            <a:ext cx="982617" cy="861056"/>
          </a:xfrm>
          <a:prstGeom prst="rect">
            <a:avLst/>
          </a:prstGeom>
        </p:spPr>
      </p:pic>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01" y="176485"/>
            <a:ext cx="808653" cy="720399"/>
          </a:xfrm>
          <a:prstGeom prst="rect">
            <a:avLst/>
          </a:prstGeom>
        </p:spPr>
      </p:pic>
      <p:sp>
        <p:nvSpPr>
          <p:cNvPr id="14" name="文本框 13"/>
          <p:cNvSpPr txBox="1"/>
          <p:nvPr/>
        </p:nvSpPr>
        <p:spPr>
          <a:xfrm>
            <a:off x="678500" y="2592023"/>
            <a:ext cx="9978989" cy="1476375"/>
          </a:xfrm>
          <a:prstGeom prst="rect">
            <a:avLst/>
          </a:prstGeom>
          <a:noFill/>
        </p:spPr>
        <p:txBody>
          <a:bodyPr wrap="square">
            <a:spAutoFit/>
          </a:bodyPr>
          <a:lstStyle/>
          <a:p>
            <a:pPr>
              <a:lnSpc>
                <a:spcPct val="150000"/>
              </a:lnSpc>
            </a:pPr>
            <a:r>
              <a:rPr lang="zh-CN" altLang="en-US" sz="2000" b="1" dirty="0">
                <a:solidFill>
                  <a:srgbClr val="2B71B8"/>
                </a:solidFill>
                <a:latin typeface="微软雅黑" panose="020B0503020204020204" pitchFamily="34" charset="-122"/>
                <a:ea typeface="微软雅黑" panose="020B0503020204020204" pitchFamily="34" charset="-122"/>
              </a:rPr>
              <a:t>论文：</a:t>
            </a:r>
            <a:endParaRPr lang="en-US" altLang="zh-CN" sz="2000" b="1" dirty="0">
              <a:solidFill>
                <a:srgbClr val="2B71B8"/>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基于多项式回归融合深度学习的石窟寺岩体裂隙长期多步预测</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zh-CN" sz="2000" dirty="0">
                <a:latin typeface="微软雅黑" panose="020B0503020204020204" pitchFamily="34" charset="-122"/>
                <a:ea typeface="微软雅黑" panose="020B0503020204020204" pitchFamily="34" charset="-122"/>
              </a:rPr>
              <a:t>基于并行自注意力机制混合网络的石窟寺岩体裂隙发育预测研究</a:t>
            </a:r>
            <a:endParaRPr lang="zh-CN" altLang="zh-CN" sz="2000"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623890" y="4192160"/>
            <a:ext cx="10362619" cy="1476375"/>
          </a:xfrm>
          <a:prstGeom prst="rect">
            <a:avLst/>
          </a:prstGeom>
          <a:noFill/>
        </p:spPr>
        <p:txBody>
          <a:bodyPr wrap="square">
            <a:spAutoFit/>
          </a:bodyPr>
          <a:lstStyle/>
          <a:p>
            <a:pPr>
              <a:lnSpc>
                <a:spcPct val="150000"/>
              </a:lnSpc>
            </a:pPr>
            <a:r>
              <a:rPr lang="zh-CN" altLang="en-US" sz="2000" b="1" dirty="0">
                <a:solidFill>
                  <a:srgbClr val="2B71B8"/>
                </a:solidFill>
                <a:latin typeface="微软雅黑" panose="020B0503020204020204" pitchFamily="34" charset="-122"/>
                <a:ea typeface="微软雅黑" panose="020B0503020204020204" pitchFamily="34" charset="-122"/>
              </a:rPr>
              <a:t>专利：</a:t>
            </a:r>
            <a:endParaRPr lang="en-US" altLang="zh-CN" sz="2000" b="1" dirty="0">
              <a:solidFill>
                <a:srgbClr val="2B71B8"/>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一种基于多项式回归融合深度学习的石窟寺岩体裂隙长期多步预测方法</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zh-CN" sz="2000" dirty="0">
                <a:latin typeface="微软雅黑" panose="020B0503020204020204" pitchFamily="34" charset="-122"/>
                <a:ea typeface="微软雅黑" panose="020B0503020204020204" pitchFamily="34" charset="-122"/>
              </a:rPr>
              <a:t>一种基于并行自注意力机制混合网络的石窟寺岩体裂隙发育预测方法</a:t>
            </a:r>
            <a:endParaRPr lang="zh-CN" altLang="zh-CN" sz="2000" dirty="0">
              <a:latin typeface="微软雅黑" panose="020B0503020204020204" pitchFamily="34" charset="-122"/>
              <a:ea typeface="微软雅黑" panose="020B0503020204020204" pitchFamily="34" charset="-122"/>
            </a:endParaRPr>
          </a:p>
        </p:txBody>
      </p:sp>
      <p:sp>
        <p:nvSpPr>
          <p:cNvPr id="21" name="TextBox 3"/>
          <p:cNvSpPr txBox="1"/>
          <p:nvPr/>
        </p:nvSpPr>
        <p:spPr>
          <a:xfrm>
            <a:off x="0" y="1335661"/>
            <a:ext cx="8796020" cy="607695"/>
          </a:xfrm>
          <a:prstGeom prst="rect">
            <a:avLst/>
          </a:prstGeom>
          <a:noFill/>
        </p:spPr>
        <p:txBody>
          <a:bodyPr wrap="square" rtlCol="0">
            <a:spAutoFit/>
          </a:bodyPr>
          <a:lstStyle>
            <a:defPPr>
              <a:defRPr lang="zh-CN"/>
            </a:defPPr>
            <a:lvl1pPr marL="342900" indent="-342900" algn="just">
              <a:lnSpc>
                <a:spcPct val="140000"/>
              </a:lnSpc>
              <a:spcAft>
                <a:spcPts val="0"/>
              </a:spcAft>
              <a:buFont typeface="Wingdings" panose="05000000000000000000" charset="0"/>
              <a:buChar char="Ø"/>
              <a:defRPr sz="2400">
                <a:solidFill>
                  <a:srgbClr val="0000FF"/>
                </a:solidFill>
                <a:latin typeface="华文中宋" panose="02010600040101010101" pitchFamily="2" charset="-122"/>
                <a:ea typeface="华文中宋" panose="02010600040101010101" pitchFamily="2" charset="-122"/>
                <a:cs typeface="Times New Roman" panose="02020603050405020304" pitchFamily="18" charset="0"/>
              </a:defRPr>
            </a:lvl1pPr>
          </a:lstStyle>
          <a:p>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石窟寺岩体稳定性预测评估系统</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678815" y="1946910"/>
            <a:ext cx="10495280" cy="645160"/>
          </a:xfrm>
          <a:prstGeom prst="rect">
            <a:avLst/>
          </a:prstGeom>
          <a:noFill/>
        </p:spPr>
        <p:txBody>
          <a:bodyPr wrap="square" rtlCol="0" anchor="t">
            <a:spAutoFit/>
          </a:bodyPr>
          <a:p>
            <a:pPr marL="0" marR="0" algn="just">
              <a:lnSpc>
                <a:spcPct val="150000"/>
              </a:lnSpc>
              <a:spcBef>
                <a:spcPts val="0"/>
              </a:spcBef>
              <a:spcAft>
                <a:spcPts val="0"/>
              </a:spcAft>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课题</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研究成果</a:t>
            </a:r>
            <a:endParaRPr lang="zh-CN" altLang="en-US" sz="2000"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45" y="0"/>
            <a:ext cx="4771209"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r>
              <a:rPr lang="zh-CN" altLang="en-US" sz="3600" b="1" dirty="0">
                <a:solidFill>
                  <a:prstClr val="white"/>
                </a:solidFill>
                <a:latin typeface="微软雅黑" panose="020B0503020204020204" pitchFamily="34" charset="-122"/>
                <a:ea typeface="微软雅黑" panose="020B0503020204020204" pitchFamily="34" charset="-122"/>
              </a:rPr>
              <a:t>研究计划</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2" name="图片 11"/>
          <p:cNvPicPr>
            <a:picLocks noChangeAspect="1"/>
          </p:cNvPicPr>
          <p:nvPr/>
        </p:nvPicPr>
        <p:blipFill rotWithShape="1">
          <a:blip r:embed="rId1" cstate="print">
            <a:extLst>
              <a:ext uri="{28A0092B-C50C-407E-A947-70E740481C1C}">
                <a14:useLocalDpi xmlns:a14="http://schemas.microsoft.com/office/drawing/2010/main" val="0"/>
              </a:ext>
            </a:extLst>
          </a:blip>
          <a:srcRect t="23035" b="9881"/>
          <a:stretch>
            <a:fillRect/>
          </a:stretch>
        </p:blipFill>
        <p:spPr>
          <a:xfrm>
            <a:off x="9837893" y="3"/>
            <a:ext cx="2354111" cy="1052836"/>
          </a:xfrm>
          <a:prstGeom prst="rect">
            <a:avLst/>
          </a:prstGeom>
        </p:spPr>
      </p:pic>
      <p:pic>
        <p:nvPicPr>
          <p:cNvPr id="59" name="图片 5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31911" y="106156"/>
            <a:ext cx="982617" cy="861056"/>
          </a:xfrm>
          <a:prstGeom prst="rect">
            <a:avLst/>
          </a:prstGeom>
        </p:spPr>
      </p:pic>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01" y="176485"/>
            <a:ext cx="808653" cy="720399"/>
          </a:xfrm>
          <a:prstGeom prst="rect">
            <a:avLst/>
          </a:prstGeom>
        </p:spPr>
      </p:pic>
      <p:sp>
        <p:nvSpPr>
          <p:cNvPr id="21" name="TextBox 3"/>
          <p:cNvSpPr txBox="1"/>
          <p:nvPr/>
        </p:nvSpPr>
        <p:spPr>
          <a:xfrm>
            <a:off x="0" y="1335661"/>
            <a:ext cx="8796020" cy="607695"/>
          </a:xfrm>
          <a:prstGeom prst="rect">
            <a:avLst/>
          </a:prstGeom>
          <a:noFill/>
        </p:spPr>
        <p:txBody>
          <a:bodyPr wrap="square" rtlCol="0">
            <a:spAutoFit/>
          </a:bodyPr>
          <a:lstStyle>
            <a:defPPr>
              <a:defRPr lang="zh-CN"/>
            </a:defPPr>
            <a:lvl1pPr marL="342900" indent="-342900" algn="just">
              <a:lnSpc>
                <a:spcPct val="140000"/>
              </a:lnSpc>
              <a:spcAft>
                <a:spcPts val="0"/>
              </a:spcAft>
              <a:buFont typeface="Wingdings" panose="05000000000000000000" charset="0"/>
              <a:buChar char="Ø"/>
              <a:defRPr sz="2400">
                <a:solidFill>
                  <a:srgbClr val="0000FF"/>
                </a:solidFill>
                <a:latin typeface="华文中宋" panose="02010600040101010101" pitchFamily="2" charset="-122"/>
                <a:ea typeface="华文中宋" panose="02010600040101010101" pitchFamily="2" charset="-122"/>
                <a:cs typeface="Times New Roman" panose="02020603050405020304" pitchFamily="18" charset="0"/>
              </a:defRPr>
            </a:lvl1pPr>
          </a:lstStyle>
          <a:p>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石窟寺岩体稳定性预测评估系统</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765495" y="2554558"/>
            <a:ext cx="9978989" cy="2306955"/>
          </a:xfrm>
          <a:prstGeom prst="rect">
            <a:avLst/>
          </a:prstGeom>
          <a:noFill/>
        </p:spPr>
        <p:txBody>
          <a:bodyPr wrap="square">
            <a:spAutoFit/>
          </a:bodyPr>
          <a:p>
            <a:pPr marL="342900" indent="-342900">
              <a:lnSpc>
                <a:spcPct val="240000"/>
              </a:lnSpc>
              <a:buFont typeface="Wingdings" panose="05000000000000000000" charset="0"/>
              <a:buChar char="Ø"/>
            </a:pPr>
            <a:r>
              <a:rPr lang="zh-CN" altLang="en-US" sz="2000" dirty="0">
                <a:latin typeface="微软雅黑" panose="020B0503020204020204" pitchFamily="34" charset="-122"/>
                <a:ea typeface="微软雅黑" panose="020B0503020204020204" pitchFamily="34" charset="-122"/>
              </a:rPr>
              <a:t>研究人为、环境等突变因素；</a:t>
            </a:r>
            <a:endParaRPr lang="zh-CN" altLang="en-US" sz="2000" dirty="0">
              <a:latin typeface="微软雅黑" panose="020B0503020204020204" pitchFamily="34" charset="-122"/>
              <a:ea typeface="微软雅黑" panose="020B0503020204020204" pitchFamily="34" charset="-122"/>
            </a:endParaRPr>
          </a:p>
          <a:p>
            <a:pPr marL="342900" indent="-342900">
              <a:lnSpc>
                <a:spcPct val="240000"/>
              </a:lnSpc>
              <a:buFont typeface="Wingdings" panose="05000000000000000000" charset="0"/>
              <a:buChar char="Ø"/>
            </a:pPr>
            <a:r>
              <a:rPr lang="zh-CN" altLang="zh-CN" sz="2000" dirty="0">
                <a:latin typeface="微软雅黑" panose="020B0503020204020204" pitchFamily="34" charset="-122"/>
                <a:ea typeface="微软雅黑" panose="020B0503020204020204" pitchFamily="34" charset="-122"/>
              </a:rPr>
              <a:t>增加输出结果的概率，提升预测的科学性；</a:t>
            </a:r>
            <a:endParaRPr lang="zh-CN" altLang="zh-CN" sz="2000" dirty="0">
              <a:latin typeface="微软雅黑" panose="020B0503020204020204" pitchFamily="34" charset="-122"/>
              <a:ea typeface="微软雅黑" panose="020B0503020204020204" pitchFamily="34" charset="-122"/>
            </a:endParaRPr>
          </a:p>
          <a:p>
            <a:pPr marL="342900" indent="-342900">
              <a:lnSpc>
                <a:spcPct val="240000"/>
              </a:lnSpc>
              <a:buFont typeface="Wingdings" panose="05000000000000000000" charset="0"/>
              <a:buChar char="Ø"/>
            </a:pPr>
            <a:r>
              <a:rPr lang="zh-CN" altLang="zh-CN" sz="2000" dirty="0">
                <a:latin typeface="微软雅黑" panose="020B0503020204020204" pitchFamily="34" charset="-122"/>
                <a:ea typeface="微软雅黑" panose="020B0503020204020204" pitchFamily="34" charset="-122"/>
              </a:rPr>
              <a:t>优化模型，提升效率。</a:t>
            </a:r>
            <a:endParaRPr lang="zh-CN" altLang="zh-CN" sz="2000" dirty="0">
              <a:latin typeface="微软雅黑" panose="020B0503020204020204" pitchFamily="34" charset="-122"/>
              <a:ea typeface="微软雅黑" panose="020B0503020204020204" pitchFamily="34" charset="-122"/>
            </a:endParaRPr>
          </a:p>
        </p:txBody>
      </p:sp>
      <p:sp>
        <p:nvSpPr>
          <p:cNvPr id="2" name="文本框 1"/>
          <p:cNvSpPr txBox="1"/>
          <p:nvPr/>
        </p:nvSpPr>
        <p:spPr>
          <a:xfrm>
            <a:off x="678815" y="1946910"/>
            <a:ext cx="10495280" cy="645160"/>
          </a:xfrm>
          <a:prstGeom prst="rect">
            <a:avLst/>
          </a:prstGeom>
          <a:noFill/>
        </p:spPr>
        <p:txBody>
          <a:bodyPr wrap="square" rtlCol="0" anchor="t">
            <a:spAutoFit/>
          </a:bodyPr>
          <a:p>
            <a:pPr marL="0" marR="0" algn="just">
              <a:lnSpc>
                <a:spcPct val="150000"/>
              </a:lnSpc>
              <a:spcBef>
                <a:spcPts val="0"/>
              </a:spcBef>
              <a:spcAft>
                <a:spcPts val="0"/>
              </a:spcAft>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课题</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研究</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计划</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75435" y="3091145"/>
            <a:ext cx="9253333" cy="830997"/>
          </a:xfrm>
          <a:prstGeom prst="rect">
            <a:avLst/>
          </a:prstGeom>
          <a:noFill/>
        </p:spPr>
        <p:txBody>
          <a:bodyPr wrap="square">
            <a:spAutoFit/>
          </a:bodyPr>
          <a:p>
            <a:pPr marL="0" marR="0" lvl="0" indent="0" algn="dist" defTabSz="685800" rtl="0" eaLnBrk="1" fontAlgn="auto" latinLnBrk="0" hangingPunct="1">
              <a:lnSpc>
                <a:spcPct val="100000"/>
              </a:lnSpc>
              <a:spcBef>
                <a:spcPts val="0"/>
              </a:spcBef>
              <a:spcAft>
                <a:spcPts val="0"/>
              </a:spcAft>
              <a:buClrTx/>
              <a:buSzTx/>
              <a:buFontTx/>
              <a:buNone/>
              <a:defRPr/>
            </a:pPr>
            <a:r>
              <a:rPr lang="zh-CN" altLang="en-US" sz="4800" dirty="0">
                <a:solidFill>
                  <a:srgbClr val="01518E"/>
                </a:solidFill>
                <a:latin typeface="Calibri Light" panose="020F0302020204030204"/>
                <a:ea typeface="微软雅黑 Light" panose="020B0502040204020203" charset="-122"/>
              </a:rPr>
              <a:t>感谢聆听，欢迎指正</a:t>
            </a:r>
            <a:r>
              <a:rPr kumimoji="0" lang="zh-CN" altLang="en-US" sz="4800" b="0" i="0" u="none" strike="noStrike" kern="1200" cap="none" spc="0" normalizeH="0" baseline="0" noProof="0" dirty="0">
                <a:ln>
                  <a:noFill/>
                </a:ln>
                <a:solidFill>
                  <a:srgbClr val="01518E"/>
                </a:solidFill>
                <a:effectLst/>
                <a:uLnTx/>
                <a:uFillTx/>
                <a:latin typeface="Calibri Light" panose="020F0302020204030204"/>
                <a:ea typeface="微软雅黑 Light" panose="020B0502040204020203" charset="-122"/>
                <a:cs typeface="+mn-cs"/>
              </a:rPr>
              <a:t>！</a:t>
            </a:r>
            <a:endParaRPr kumimoji="0" lang="zh-CN" altLang="en-US" sz="4800" b="0" i="0" u="none" strike="noStrike" kern="1200" cap="none" spc="0" normalizeH="0" baseline="0" noProof="0" dirty="0">
              <a:ln>
                <a:noFill/>
              </a:ln>
              <a:solidFill>
                <a:srgbClr val="01518E"/>
              </a:solidFill>
              <a:effectLst/>
              <a:uLnTx/>
              <a:uFillTx/>
              <a:latin typeface="Calibri Light" panose="020F0302020204030204"/>
              <a:ea typeface="微软雅黑 Light" panose="020B0502040204020203" charset="-122"/>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 name="矩形 25"/>
          <p:cNvSpPr/>
          <p:nvPr/>
        </p:nvSpPr>
        <p:spPr>
          <a:xfrm>
            <a:off x="1928495" y="3649663"/>
            <a:ext cx="8553450" cy="1636713"/>
          </a:xfrm>
          <a:prstGeom prst="rect">
            <a:avLst/>
          </a:prstGeom>
          <a:solidFill>
            <a:srgbClr val="174292">
              <a:alpha val="7000"/>
            </a:srgbClr>
          </a:solidFill>
          <a:ln w="12700" cap="flat" cmpd="sng" algn="ctr">
            <a:noFill/>
            <a:prstDash val="solid"/>
            <a:miter lim="800000"/>
          </a:ln>
          <a:effectLst>
            <a:outerShdw blurRad="508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base" latinLnBrk="0" hangingPunct="1">
              <a:lnSpc>
                <a:spcPct val="120000"/>
              </a:lnSpc>
              <a:spcBef>
                <a:spcPct val="0"/>
              </a:spcBef>
              <a:spcAft>
                <a:spcPct val="0"/>
              </a:spcAft>
              <a:buClrTx/>
              <a:buSzTx/>
              <a:buFontTx/>
              <a:buNone/>
              <a:defRPr/>
            </a:pPr>
            <a:endParaRPr kumimoji="0" lang="zh-CN" altLang="en-US" sz="1600" b="0" i="0" u="none" strike="noStrike" kern="1200" cap="none" spc="0" normalizeH="0" baseline="0" noProof="1">
              <a:ln>
                <a:noFill/>
              </a:ln>
              <a:solidFill>
                <a:prstClr val="white"/>
              </a:solidFill>
              <a:effectLst/>
              <a:uLnTx/>
              <a:uFillTx/>
              <a:latin typeface="华文中宋" panose="02010600040101010101" pitchFamily="2" charset="-122"/>
              <a:ea typeface="华文中宋" panose="02010600040101010101" pitchFamily="2" charset="-122"/>
              <a:cs typeface="+mn-cs"/>
            </a:endParaRPr>
          </a:p>
        </p:txBody>
      </p:sp>
      <p:sp>
        <p:nvSpPr>
          <p:cNvPr id="13" name="矩形 12"/>
          <p:cNvSpPr/>
          <p:nvPr/>
        </p:nvSpPr>
        <p:spPr>
          <a:xfrm>
            <a:off x="1980883" y="1586865"/>
            <a:ext cx="8553450" cy="1528763"/>
          </a:xfrm>
          <a:prstGeom prst="rect">
            <a:avLst/>
          </a:prstGeom>
          <a:solidFill>
            <a:srgbClr val="174292">
              <a:alpha val="7000"/>
            </a:srgbClr>
          </a:solidFill>
          <a:ln w="12700" cap="flat" cmpd="sng" algn="ctr">
            <a:noFill/>
            <a:prstDash val="solid"/>
            <a:miter lim="800000"/>
          </a:ln>
          <a:effectLst>
            <a:outerShdw blurRad="508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base" latinLnBrk="0" hangingPunct="1">
              <a:lnSpc>
                <a:spcPct val="120000"/>
              </a:lnSpc>
              <a:spcBef>
                <a:spcPct val="0"/>
              </a:spcBef>
              <a:spcAft>
                <a:spcPct val="0"/>
              </a:spcAft>
              <a:buClrTx/>
              <a:buSzTx/>
              <a:buFontTx/>
              <a:buNone/>
              <a:defRPr/>
            </a:pPr>
            <a:endParaRPr kumimoji="0" lang="zh-CN" altLang="en-US" sz="1600" b="0" i="0" u="none" strike="noStrike" kern="1200" cap="none" spc="0" normalizeH="0" baseline="0" noProof="1">
              <a:ln>
                <a:noFill/>
              </a:ln>
              <a:solidFill>
                <a:prstClr val="white"/>
              </a:solidFill>
              <a:effectLst/>
              <a:uLnTx/>
              <a:uFillTx/>
              <a:latin typeface="华文中宋" panose="02010600040101010101" pitchFamily="2" charset="-122"/>
              <a:ea typeface="华文中宋" panose="02010600040101010101" pitchFamily="2" charset="-122"/>
              <a:cs typeface="+mn-cs"/>
            </a:endParaRPr>
          </a:p>
        </p:txBody>
      </p:sp>
      <p:sp>
        <p:nvSpPr>
          <p:cNvPr id="16386" name="矩形 1"/>
          <p:cNvSpPr/>
          <p:nvPr/>
        </p:nvSpPr>
        <p:spPr>
          <a:xfrm>
            <a:off x="2008188" y="1586865"/>
            <a:ext cx="8428037" cy="1383665"/>
          </a:xfrm>
          <a:prstGeom prst="rect">
            <a:avLst/>
          </a:prstGeom>
          <a:noFill/>
          <a:ln w="9525">
            <a:noFill/>
          </a:ln>
        </p:spPr>
        <p:txBody>
          <a:bodyPr>
            <a:spAutoFit/>
          </a:bodyPr>
          <a:p>
            <a:pPr algn="just" eaLnBrk="1" hangingPunct="1">
              <a:lnSpc>
                <a:spcPct val="150000"/>
              </a:lnSpc>
              <a:spcBef>
                <a:spcPts val="600"/>
              </a:spcBef>
              <a:spcAft>
                <a:spcPts val="1200"/>
              </a:spcAft>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开展卸荷带范围内石窟寺岩体稳定性预测技术研究，构建石窟岩体稳定性预测评价系统</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套；开展石窟寺平顶窟顶板岩体、侧壁岩体稳定性监测技术研究，形成平顶窟顶板岩体监测技术，形成相关监测技术规范</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6388" name="组合 7"/>
          <p:cNvGrpSpPr/>
          <p:nvPr/>
        </p:nvGrpSpPr>
        <p:grpSpPr>
          <a:xfrm>
            <a:off x="1889125" y="1077913"/>
            <a:ext cx="8420100" cy="457114"/>
            <a:chOff x="365302" y="1077551"/>
            <a:chExt cx="8419669" cy="458078"/>
          </a:xfrm>
        </p:grpSpPr>
        <p:grpSp>
          <p:nvGrpSpPr>
            <p:cNvPr id="16404" name="组合 8"/>
            <p:cNvGrpSpPr/>
            <p:nvPr/>
          </p:nvGrpSpPr>
          <p:grpSpPr>
            <a:xfrm>
              <a:off x="365302" y="1077551"/>
              <a:ext cx="8419669" cy="430801"/>
              <a:chOff x="365302" y="1077391"/>
              <a:chExt cx="8419669" cy="430801"/>
            </a:xfrm>
          </p:grpSpPr>
          <p:sp>
            <p:nvSpPr>
              <p:cNvPr id="16406" name="图形 9"/>
              <p:cNvSpPr/>
              <p:nvPr/>
            </p:nvSpPr>
            <p:spPr>
              <a:xfrm>
                <a:off x="365302" y="1258426"/>
                <a:ext cx="119423" cy="123371"/>
              </a:xfrm>
              <a:custGeom>
                <a:avLst/>
                <a:gdLst>
                  <a:gd name="txL" fmla="*/ 0 w 1152525"/>
                  <a:gd name="txT" fmla="*/ 0 h 1190625"/>
                  <a:gd name="txR" fmla="*/ 1152525 w 1152525"/>
                  <a:gd name="txB" fmla="*/ 1190625 h 1190625"/>
                </a:gdLst>
                <a:ahLst/>
                <a:cxnLst>
                  <a:cxn ang="0">
                    <a:pos x="0" y="9"/>
                  </a:cxn>
                  <a:cxn ang="0">
                    <a:pos x="6" y="9"/>
                  </a:cxn>
                  <a:cxn ang="0">
                    <a:pos x="6" y="11"/>
                  </a:cxn>
                  <a:cxn ang="0">
                    <a:pos x="12" y="7"/>
                  </a:cxn>
                  <a:cxn ang="0">
                    <a:pos x="6" y="3"/>
                  </a:cxn>
                  <a:cxn ang="0">
                    <a:pos x="6" y="5"/>
                  </a:cxn>
                  <a:cxn ang="0">
                    <a:pos x="0" y="5"/>
                  </a:cxn>
                  <a:cxn ang="0">
                    <a:pos x="7" y="0"/>
                  </a:cxn>
                  <a:cxn ang="0">
                    <a:pos x="14" y="7"/>
                  </a:cxn>
                  <a:cxn ang="0">
                    <a:pos x="7" y="14"/>
                  </a:cxn>
                  <a:cxn ang="0">
                    <a:pos x="0" y="9"/>
                  </a:cxn>
                </a:cxnLst>
                <a:rect l="txL" t="txT" r="txR" b="txB"/>
                <a:pathLst>
                  <a:path w="1152525" h="1190625">
                    <a:moveTo>
                      <a:pt x="0" y="782792"/>
                    </a:moveTo>
                    <a:cubicBezTo>
                      <a:pt x="161544" y="782792"/>
                      <a:pt x="319659" y="782792"/>
                      <a:pt x="484061" y="782792"/>
                    </a:cubicBezTo>
                    <a:cubicBezTo>
                      <a:pt x="484061" y="838132"/>
                      <a:pt x="484061" y="890901"/>
                      <a:pt x="484061" y="955004"/>
                    </a:cubicBezTo>
                    <a:cubicBezTo>
                      <a:pt x="663416" y="833275"/>
                      <a:pt x="832961" y="718117"/>
                      <a:pt x="1009555" y="598293"/>
                    </a:cubicBezTo>
                    <a:cubicBezTo>
                      <a:pt x="833152" y="478468"/>
                      <a:pt x="663607" y="363311"/>
                      <a:pt x="484632" y="241677"/>
                    </a:cubicBezTo>
                    <a:cubicBezTo>
                      <a:pt x="484632" y="305113"/>
                      <a:pt x="484632" y="357882"/>
                      <a:pt x="484632" y="413508"/>
                    </a:cubicBezTo>
                    <a:cubicBezTo>
                      <a:pt x="319183" y="413508"/>
                      <a:pt x="160115" y="413508"/>
                      <a:pt x="572" y="413508"/>
                    </a:cubicBezTo>
                    <a:cubicBezTo>
                      <a:pt x="38291" y="183193"/>
                      <a:pt x="334613" y="-19213"/>
                      <a:pt x="600456" y="1456"/>
                    </a:cubicBezTo>
                    <a:cubicBezTo>
                      <a:pt x="920306" y="26412"/>
                      <a:pt x="1159574" y="279777"/>
                      <a:pt x="1161669" y="595531"/>
                    </a:cubicBezTo>
                    <a:cubicBezTo>
                      <a:pt x="1163765" y="909570"/>
                      <a:pt x="925544" y="1166173"/>
                      <a:pt x="605790" y="1194558"/>
                    </a:cubicBezTo>
                    <a:cubicBezTo>
                      <a:pt x="338995" y="1218275"/>
                      <a:pt x="42196" y="1017964"/>
                      <a:pt x="0" y="782792"/>
                    </a:cubicBezTo>
                    <a:close/>
                  </a:path>
                </a:pathLst>
              </a:custGeom>
              <a:solidFill>
                <a:srgbClr val="174292">
                  <a:alpha val="100000"/>
                </a:srgbClr>
              </a:solidFill>
              <a:ln w="9525">
                <a:noFill/>
              </a:ln>
            </p:spPr>
            <p:txBody>
              <a:bodyPr/>
              <a:p>
                <a:endParaRPr lang="zh-CN" altLang="en-US"/>
              </a:p>
            </p:txBody>
          </p:sp>
          <p:sp>
            <p:nvSpPr>
              <p:cNvPr id="12" name="矩形 11"/>
              <p:cNvSpPr/>
              <p:nvPr/>
            </p:nvSpPr>
            <p:spPr>
              <a:xfrm>
                <a:off x="460124" y="1077391"/>
                <a:ext cx="8324847" cy="430801"/>
              </a:xfrm>
              <a:prstGeom prst="rect">
                <a:avLst/>
              </a:prstGeom>
            </p:spPr>
            <p:txBody>
              <a:bodyPr>
                <a:spAutoFit/>
              </a:bodyPr>
              <a:lstStyle/>
              <a:p>
                <a:pPr marL="0" marR="0" lvl="0" indent="0" algn="just" defTabSz="914400" rtl="0" eaLnBrk="1" fontAlgn="base" latinLnBrk="0" hangingPunct="1">
                  <a:lnSpc>
                    <a:spcPct val="100000"/>
                  </a:lnSpc>
                  <a:spcBef>
                    <a:spcPct val="0"/>
                  </a:spcBef>
                  <a:spcAft>
                    <a:spcPct val="0"/>
                  </a:spcAft>
                  <a:buClrTx/>
                  <a:buSzTx/>
                  <a:buFontTx/>
                  <a:buNone/>
                  <a:defRPr/>
                </a:pPr>
                <a:r>
                  <a:rPr kumimoji="0" lang="zh-CN" altLang="en-US" sz="2200" b="1" i="0" u="none" strike="noStrike" kern="1200" cap="none" spc="0" normalizeH="0" baseline="0" noProof="1">
                    <a:ln>
                      <a:noFill/>
                    </a:ln>
                    <a:solidFill>
                      <a:srgbClr val="C00000">
                        <a:alpha val="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向</a:t>
                </a:r>
                <a:endParaRPr kumimoji="0" lang="zh-CN" altLang="en-US" sz="2200" b="1" i="0" u="none" strike="noStrike" kern="1200" cap="none" spc="0" normalizeH="0" baseline="0" noProof="1">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6405" name="矩形 9"/>
            <p:cNvSpPr/>
            <p:nvPr/>
          </p:nvSpPr>
          <p:spPr>
            <a:xfrm>
              <a:off x="460124" y="1104828"/>
              <a:ext cx="1942366" cy="430801"/>
            </a:xfrm>
            <a:prstGeom prst="rect">
              <a:avLst/>
            </a:prstGeom>
            <a:noFill/>
            <a:ln w="9525">
              <a:noFill/>
            </a:ln>
          </p:spPr>
          <p:txBody>
            <a:bodyPr wrap="none">
              <a:spAutoFit/>
            </a:bodyPr>
            <a:p>
              <a:pPr eaLnBrk="1" hangingPunct="1"/>
              <a:r>
                <a:rPr lang="zh-CN" altLang="en-US" sz="2200" b="1" dirty="0">
                  <a:solidFill>
                    <a:srgbClr val="C00000"/>
                  </a:solidFill>
                  <a:latin typeface="微软雅黑" panose="020B0503020204020204" pitchFamily="34" charset="-122"/>
                  <a:ea typeface="微软雅黑" panose="020B0503020204020204" pitchFamily="34" charset="-122"/>
                </a:rPr>
                <a:t> 课题总体目标</a:t>
              </a:r>
              <a:endParaRPr lang="zh-CN" altLang="en-US" sz="2400" b="1" dirty="0">
                <a:solidFill>
                  <a:srgbClr val="174292"/>
                </a:solidFill>
                <a:latin typeface="微软雅黑" panose="020B0503020204020204" pitchFamily="34" charset="-122"/>
                <a:ea typeface="微软雅黑" panose="020B0503020204020204" pitchFamily="34" charset="-122"/>
              </a:endParaRPr>
            </a:p>
          </p:txBody>
        </p:sp>
      </p:grpSp>
      <p:sp>
        <p:nvSpPr>
          <p:cNvPr id="16389" name="矩形 3"/>
          <p:cNvSpPr/>
          <p:nvPr/>
        </p:nvSpPr>
        <p:spPr>
          <a:xfrm>
            <a:off x="2032000" y="3657600"/>
            <a:ext cx="8347075" cy="1630045"/>
          </a:xfrm>
          <a:prstGeom prst="rect">
            <a:avLst/>
          </a:prstGeom>
          <a:noFill/>
          <a:ln w="9525">
            <a:noFill/>
          </a:ln>
        </p:spPr>
        <p:txBody>
          <a:bodyPr>
            <a:spAutoFit/>
          </a:bodyPr>
          <a:p>
            <a:pPr algn="just" eaLnBrk="1" hangingPunct="1">
              <a:lnSpc>
                <a:spcPts val="3000"/>
              </a:lnSpc>
            </a:pPr>
            <a:r>
              <a:rPr lang="zh-CN" altLang="en-US" dirty="0">
                <a:latin typeface="微软雅黑" panose="020B0503020204020204" pitchFamily="34" charset="-122"/>
                <a:ea typeface="微软雅黑" panose="020B0503020204020204" pitchFamily="34" charset="-122"/>
              </a:rPr>
              <a:t>研发石窟寺岩体稳定性评估技术；</a:t>
            </a:r>
            <a:endParaRPr lang="en-US" altLang="zh-CN" dirty="0">
              <a:latin typeface="微软雅黑" panose="020B0503020204020204" pitchFamily="34" charset="-122"/>
              <a:ea typeface="微软雅黑" panose="020B0503020204020204" pitchFamily="34" charset="-122"/>
            </a:endParaRPr>
          </a:p>
          <a:p>
            <a:pPr algn="just" eaLnBrk="1" hangingPunct="1">
              <a:lnSpc>
                <a:spcPts val="3000"/>
              </a:lnSpc>
            </a:pPr>
            <a:r>
              <a:rPr lang="zh-CN" altLang="en-US" dirty="0">
                <a:latin typeface="微软雅黑" panose="020B0503020204020204" pitchFamily="34" charset="-122"/>
                <a:ea typeface="微软雅黑" panose="020B0503020204020204" pitchFamily="34" charset="-122"/>
              </a:rPr>
              <a:t>研发石窟寺岩体稳定性监测技术，提出石窟寺岩体稳定性监测标准；</a:t>
            </a:r>
            <a:endParaRPr lang="en-US" altLang="zh-CN" dirty="0">
              <a:latin typeface="微软雅黑" panose="020B0503020204020204" pitchFamily="34" charset="-122"/>
              <a:ea typeface="微软雅黑" panose="020B0503020204020204" pitchFamily="34" charset="-122"/>
            </a:endParaRPr>
          </a:p>
          <a:p>
            <a:pPr algn="just" eaLnBrk="1" hangingPunct="1">
              <a:lnSpc>
                <a:spcPts val="3000"/>
              </a:lnSpc>
            </a:pPr>
            <a:r>
              <a:rPr lang="zh-CN" altLang="en-US" dirty="0">
                <a:latin typeface="微软雅黑" panose="020B0503020204020204" pitchFamily="34" charset="-122"/>
                <a:ea typeface="微软雅黑" panose="020B0503020204020204" pitchFamily="34" charset="-122"/>
              </a:rPr>
              <a:t>研发石窟寺岩体稳定性预测评估系统；</a:t>
            </a:r>
            <a:endParaRPr lang="en-US" altLang="zh-CN" dirty="0">
              <a:latin typeface="微软雅黑" panose="020B0503020204020204" pitchFamily="34" charset="-122"/>
              <a:ea typeface="微软雅黑" panose="020B0503020204020204" pitchFamily="34" charset="-122"/>
            </a:endParaRPr>
          </a:p>
          <a:p>
            <a:pPr algn="just" eaLnBrk="1" hangingPunct="1">
              <a:lnSpc>
                <a:spcPts val="3000"/>
              </a:lnSpc>
            </a:pPr>
            <a:r>
              <a:rPr lang="zh-CN" altLang="en-US" dirty="0">
                <a:latin typeface="微软雅黑" panose="020B0503020204020204" pitchFamily="34" charset="-122"/>
                <a:ea typeface="微软雅黑" panose="020B0503020204020204" pitchFamily="34" charset="-122"/>
              </a:rPr>
              <a:t>完成石窟寺岩体稳定性预测评价系统示范；</a:t>
            </a:r>
            <a:endParaRPr lang="zh-CN" altLang="en-US" sz="2000" dirty="0">
              <a:latin typeface="微软雅黑" panose="020B0503020204020204" pitchFamily="34" charset="-122"/>
              <a:ea typeface="微软雅黑" panose="020B0503020204020204" pitchFamily="34" charset="-122"/>
            </a:endParaRPr>
          </a:p>
        </p:txBody>
      </p:sp>
      <p:grpSp>
        <p:nvGrpSpPr>
          <p:cNvPr id="16391" name="组合 14"/>
          <p:cNvGrpSpPr/>
          <p:nvPr/>
        </p:nvGrpSpPr>
        <p:grpSpPr>
          <a:xfrm>
            <a:off x="1911350" y="3200400"/>
            <a:ext cx="8420100" cy="457209"/>
            <a:chOff x="365302" y="1077551"/>
            <a:chExt cx="8419669" cy="456587"/>
          </a:xfrm>
        </p:grpSpPr>
        <p:grpSp>
          <p:nvGrpSpPr>
            <p:cNvPr id="16400" name="组合 15"/>
            <p:cNvGrpSpPr/>
            <p:nvPr/>
          </p:nvGrpSpPr>
          <p:grpSpPr>
            <a:xfrm>
              <a:off x="365302" y="1077551"/>
              <a:ext cx="8419669" cy="429310"/>
              <a:chOff x="365302" y="1077391"/>
              <a:chExt cx="8419669" cy="429310"/>
            </a:xfrm>
          </p:grpSpPr>
          <p:sp>
            <p:nvSpPr>
              <p:cNvPr id="16402" name="图形 9"/>
              <p:cNvSpPr/>
              <p:nvPr/>
            </p:nvSpPr>
            <p:spPr>
              <a:xfrm>
                <a:off x="365302" y="1258426"/>
                <a:ext cx="119423" cy="123371"/>
              </a:xfrm>
              <a:custGeom>
                <a:avLst/>
                <a:gdLst>
                  <a:gd name="txL" fmla="*/ 0 w 1152525"/>
                  <a:gd name="txT" fmla="*/ 0 h 1190625"/>
                  <a:gd name="txR" fmla="*/ 1152525 w 1152525"/>
                  <a:gd name="txB" fmla="*/ 1190625 h 1190625"/>
                </a:gdLst>
                <a:ahLst/>
                <a:cxnLst>
                  <a:cxn ang="0">
                    <a:pos x="0" y="9"/>
                  </a:cxn>
                  <a:cxn ang="0">
                    <a:pos x="6" y="9"/>
                  </a:cxn>
                  <a:cxn ang="0">
                    <a:pos x="6" y="11"/>
                  </a:cxn>
                  <a:cxn ang="0">
                    <a:pos x="12" y="7"/>
                  </a:cxn>
                  <a:cxn ang="0">
                    <a:pos x="6" y="3"/>
                  </a:cxn>
                  <a:cxn ang="0">
                    <a:pos x="6" y="5"/>
                  </a:cxn>
                  <a:cxn ang="0">
                    <a:pos x="0" y="5"/>
                  </a:cxn>
                  <a:cxn ang="0">
                    <a:pos x="7" y="0"/>
                  </a:cxn>
                  <a:cxn ang="0">
                    <a:pos x="14" y="7"/>
                  </a:cxn>
                  <a:cxn ang="0">
                    <a:pos x="7" y="14"/>
                  </a:cxn>
                  <a:cxn ang="0">
                    <a:pos x="0" y="9"/>
                  </a:cxn>
                </a:cxnLst>
                <a:rect l="txL" t="txT" r="txR" b="txB"/>
                <a:pathLst>
                  <a:path w="1152525" h="1190625">
                    <a:moveTo>
                      <a:pt x="0" y="782792"/>
                    </a:moveTo>
                    <a:cubicBezTo>
                      <a:pt x="161544" y="782792"/>
                      <a:pt x="319659" y="782792"/>
                      <a:pt x="484061" y="782792"/>
                    </a:cubicBezTo>
                    <a:cubicBezTo>
                      <a:pt x="484061" y="838132"/>
                      <a:pt x="484061" y="890901"/>
                      <a:pt x="484061" y="955004"/>
                    </a:cubicBezTo>
                    <a:cubicBezTo>
                      <a:pt x="663416" y="833275"/>
                      <a:pt x="832961" y="718117"/>
                      <a:pt x="1009555" y="598293"/>
                    </a:cubicBezTo>
                    <a:cubicBezTo>
                      <a:pt x="833152" y="478468"/>
                      <a:pt x="663607" y="363311"/>
                      <a:pt x="484632" y="241677"/>
                    </a:cubicBezTo>
                    <a:cubicBezTo>
                      <a:pt x="484632" y="305113"/>
                      <a:pt x="484632" y="357882"/>
                      <a:pt x="484632" y="413508"/>
                    </a:cubicBezTo>
                    <a:cubicBezTo>
                      <a:pt x="319183" y="413508"/>
                      <a:pt x="160115" y="413508"/>
                      <a:pt x="572" y="413508"/>
                    </a:cubicBezTo>
                    <a:cubicBezTo>
                      <a:pt x="38291" y="183193"/>
                      <a:pt x="334613" y="-19213"/>
                      <a:pt x="600456" y="1456"/>
                    </a:cubicBezTo>
                    <a:cubicBezTo>
                      <a:pt x="920306" y="26412"/>
                      <a:pt x="1159574" y="279777"/>
                      <a:pt x="1161669" y="595531"/>
                    </a:cubicBezTo>
                    <a:cubicBezTo>
                      <a:pt x="1163765" y="909570"/>
                      <a:pt x="925544" y="1166173"/>
                      <a:pt x="605790" y="1194558"/>
                    </a:cubicBezTo>
                    <a:cubicBezTo>
                      <a:pt x="338995" y="1218275"/>
                      <a:pt x="42196" y="1017964"/>
                      <a:pt x="0" y="782792"/>
                    </a:cubicBezTo>
                    <a:close/>
                  </a:path>
                </a:pathLst>
              </a:custGeom>
              <a:solidFill>
                <a:srgbClr val="174292">
                  <a:alpha val="100000"/>
                </a:srgbClr>
              </a:solidFill>
              <a:ln w="9525">
                <a:noFill/>
              </a:ln>
            </p:spPr>
            <p:txBody>
              <a:bodyPr/>
              <a:p>
                <a:endParaRPr lang="zh-CN" altLang="en-US"/>
              </a:p>
            </p:txBody>
          </p:sp>
          <p:sp>
            <p:nvSpPr>
              <p:cNvPr id="19" name="矩形 18"/>
              <p:cNvSpPr/>
              <p:nvPr/>
            </p:nvSpPr>
            <p:spPr>
              <a:xfrm>
                <a:off x="460124" y="1077391"/>
                <a:ext cx="8324847" cy="429310"/>
              </a:xfrm>
              <a:prstGeom prst="rect">
                <a:avLst/>
              </a:prstGeom>
            </p:spPr>
            <p:txBody>
              <a:bodyPr>
                <a:spAutoFit/>
              </a:bodyPr>
              <a:lstStyle/>
              <a:p>
                <a:pPr marL="0" marR="0" lvl="0" indent="0" algn="just" defTabSz="914400" rtl="0" eaLnBrk="1" fontAlgn="base" latinLnBrk="0" hangingPunct="1">
                  <a:lnSpc>
                    <a:spcPct val="100000"/>
                  </a:lnSpc>
                  <a:spcBef>
                    <a:spcPct val="0"/>
                  </a:spcBef>
                  <a:spcAft>
                    <a:spcPct val="0"/>
                  </a:spcAft>
                  <a:buClrTx/>
                  <a:buSzTx/>
                  <a:buFontTx/>
                  <a:buNone/>
                  <a:defRPr/>
                </a:pPr>
                <a:r>
                  <a:rPr kumimoji="0" lang="zh-CN" altLang="en-US" sz="2200" b="1" i="0" u="none" strike="noStrike" kern="1200" cap="none" spc="0" normalizeH="0" baseline="0" noProof="1">
                    <a:ln>
                      <a:noFill/>
                    </a:ln>
                    <a:solidFill>
                      <a:srgbClr val="C00000">
                        <a:alpha val="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向</a:t>
                </a:r>
                <a:endParaRPr kumimoji="0" lang="zh-CN" altLang="en-US" sz="2200" b="1" i="0" u="none" strike="noStrike" kern="1200" cap="none" spc="0" normalizeH="0" baseline="0" noProof="1">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6401" name="矩形 16"/>
            <p:cNvSpPr/>
            <p:nvPr/>
          </p:nvSpPr>
          <p:spPr>
            <a:xfrm>
              <a:off x="460124" y="1104828"/>
              <a:ext cx="1383594" cy="429310"/>
            </a:xfrm>
            <a:prstGeom prst="rect">
              <a:avLst/>
            </a:prstGeom>
            <a:noFill/>
            <a:ln w="9525">
              <a:noFill/>
            </a:ln>
          </p:spPr>
          <p:txBody>
            <a:bodyPr wrap="none">
              <a:spAutoFit/>
            </a:bodyPr>
            <a:p>
              <a:pPr eaLnBrk="1" hangingPunct="1"/>
              <a:r>
                <a:rPr lang="zh-CN" altLang="en-US" sz="2200" b="1" dirty="0">
                  <a:solidFill>
                    <a:srgbClr val="C00000"/>
                  </a:solidFill>
                  <a:latin typeface="微软雅黑" panose="020B0503020204020204" pitchFamily="34" charset="-122"/>
                  <a:ea typeface="微软雅黑" panose="020B0503020204020204" pitchFamily="34" charset="-122"/>
                </a:rPr>
                <a:t> 课题任务</a:t>
              </a:r>
              <a:endParaRPr lang="zh-CN" altLang="en-US" sz="2400" b="1" dirty="0">
                <a:solidFill>
                  <a:srgbClr val="174292"/>
                </a:solidFill>
                <a:latin typeface="微软雅黑" panose="020B0503020204020204" pitchFamily="34" charset="-122"/>
                <a:ea typeface="微软雅黑" panose="020B0503020204020204" pitchFamily="34" charset="-122"/>
              </a:endParaRPr>
            </a:p>
          </p:txBody>
        </p:sp>
      </p:grpSp>
      <p:grpSp>
        <p:nvGrpSpPr>
          <p:cNvPr id="16392" name="组合 19"/>
          <p:cNvGrpSpPr/>
          <p:nvPr/>
        </p:nvGrpSpPr>
        <p:grpSpPr>
          <a:xfrm>
            <a:off x="1874838" y="5410200"/>
            <a:ext cx="8420100" cy="457209"/>
            <a:chOff x="365302" y="1077551"/>
            <a:chExt cx="8419669" cy="456587"/>
          </a:xfrm>
        </p:grpSpPr>
        <p:grpSp>
          <p:nvGrpSpPr>
            <p:cNvPr id="16396" name="组合 20"/>
            <p:cNvGrpSpPr/>
            <p:nvPr/>
          </p:nvGrpSpPr>
          <p:grpSpPr>
            <a:xfrm>
              <a:off x="365302" y="1077551"/>
              <a:ext cx="8419669" cy="429310"/>
              <a:chOff x="365302" y="1077391"/>
              <a:chExt cx="8419669" cy="429310"/>
            </a:xfrm>
          </p:grpSpPr>
          <p:sp>
            <p:nvSpPr>
              <p:cNvPr id="16398" name="图形 9"/>
              <p:cNvSpPr/>
              <p:nvPr/>
            </p:nvSpPr>
            <p:spPr>
              <a:xfrm>
                <a:off x="365302" y="1258426"/>
                <a:ext cx="119423" cy="123371"/>
              </a:xfrm>
              <a:custGeom>
                <a:avLst/>
                <a:gdLst>
                  <a:gd name="txL" fmla="*/ 0 w 1152525"/>
                  <a:gd name="txT" fmla="*/ 0 h 1190625"/>
                  <a:gd name="txR" fmla="*/ 1152525 w 1152525"/>
                  <a:gd name="txB" fmla="*/ 1190625 h 1190625"/>
                </a:gdLst>
                <a:ahLst/>
                <a:cxnLst>
                  <a:cxn ang="0">
                    <a:pos x="0" y="9"/>
                  </a:cxn>
                  <a:cxn ang="0">
                    <a:pos x="6" y="9"/>
                  </a:cxn>
                  <a:cxn ang="0">
                    <a:pos x="6" y="11"/>
                  </a:cxn>
                  <a:cxn ang="0">
                    <a:pos x="12" y="7"/>
                  </a:cxn>
                  <a:cxn ang="0">
                    <a:pos x="6" y="3"/>
                  </a:cxn>
                  <a:cxn ang="0">
                    <a:pos x="6" y="5"/>
                  </a:cxn>
                  <a:cxn ang="0">
                    <a:pos x="0" y="5"/>
                  </a:cxn>
                  <a:cxn ang="0">
                    <a:pos x="7" y="0"/>
                  </a:cxn>
                  <a:cxn ang="0">
                    <a:pos x="14" y="7"/>
                  </a:cxn>
                  <a:cxn ang="0">
                    <a:pos x="7" y="14"/>
                  </a:cxn>
                  <a:cxn ang="0">
                    <a:pos x="0" y="9"/>
                  </a:cxn>
                </a:cxnLst>
                <a:rect l="txL" t="txT" r="txR" b="txB"/>
                <a:pathLst>
                  <a:path w="1152525" h="1190625">
                    <a:moveTo>
                      <a:pt x="0" y="782792"/>
                    </a:moveTo>
                    <a:cubicBezTo>
                      <a:pt x="161544" y="782792"/>
                      <a:pt x="319659" y="782792"/>
                      <a:pt x="484061" y="782792"/>
                    </a:cubicBezTo>
                    <a:cubicBezTo>
                      <a:pt x="484061" y="838132"/>
                      <a:pt x="484061" y="890901"/>
                      <a:pt x="484061" y="955004"/>
                    </a:cubicBezTo>
                    <a:cubicBezTo>
                      <a:pt x="663416" y="833275"/>
                      <a:pt x="832961" y="718117"/>
                      <a:pt x="1009555" y="598293"/>
                    </a:cubicBezTo>
                    <a:cubicBezTo>
                      <a:pt x="833152" y="478468"/>
                      <a:pt x="663607" y="363311"/>
                      <a:pt x="484632" y="241677"/>
                    </a:cubicBezTo>
                    <a:cubicBezTo>
                      <a:pt x="484632" y="305113"/>
                      <a:pt x="484632" y="357882"/>
                      <a:pt x="484632" y="413508"/>
                    </a:cubicBezTo>
                    <a:cubicBezTo>
                      <a:pt x="319183" y="413508"/>
                      <a:pt x="160115" y="413508"/>
                      <a:pt x="572" y="413508"/>
                    </a:cubicBezTo>
                    <a:cubicBezTo>
                      <a:pt x="38291" y="183193"/>
                      <a:pt x="334613" y="-19213"/>
                      <a:pt x="600456" y="1456"/>
                    </a:cubicBezTo>
                    <a:cubicBezTo>
                      <a:pt x="920306" y="26412"/>
                      <a:pt x="1159574" y="279777"/>
                      <a:pt x="1161669" y="595531"/>
                    </a:cubicBezTo>
                    <a:cubicBezTo>
                      <a:pt x="1163765" y="909570"/>
                      <a:pt x="925544" y="1166173"/>
                      <a:pt x="605790" y="1194558"/>
                    </a:cubicBezTo>
                    <a:cubicBezTo>
                      <a:pt x="338995" y="1218275"/>
                      <a:pt x="42196" y="1017964"/>
                      <a:pt x="0" y="782792"/>
                    </a:cubicBezTo>
                    <a:close/>
                  </a:path>
                </a:pathLst>
              </a:custGeom>
              <a:solidFill>
                <a:srgbClr val="174292">
                  <a:alpha val="100000"/>
                </a:srgbClr>
              </a:solidFill>
              <a:ln w="9525">
                <a:noFill/>
              </a:ln>
            </p:spPr>
            <p:txBody>
              <a:bodyPr/>
              <a:p>
                <a:endParaRPr lang="zh-CN" altLang="en-US"/>
              </a:p>
            </p:txBody>
          </p:sp>
          <p:sp>
            <p:nvSpPr>
              <p:cNvPr id="24" name="矩形 23"/>
              <p:cNvSpPr/>
              <p:nvPr/>
            </p:nvSpPr>
            <p:spPr>
              <a:xfrm>
                <a:off x="460124" y="1077391"/>
                <a:ext cx="8324847" cy="429310"/>
              </a:xfrm>
              <a:prstGeom prst="rect">
                <a:avLst/>
              </a:prstGeom>
            </p:spPr>
            <p:txBody>
              <a:bodyPr>
                <a:spAutoFit/>
              </a:bodyPr>
              <a:lstStyle/>
              <a:p>
                <a:pPr marL="0" marR="0" lvl="0" indent="0" algn="just" defTabSz="914400" rtl="0" eaLnBrk="1" fontAlgn="base" latinLnBrk="0" hangingPunct="1">
                  <a:lnSpc>
                    <a:spcPct val="100000"/>
                  </a:lnSpc>
                  <a:spcBef>
                    <a:spcPct val="0"/>
                  </a:spcBef>
                  <a:spcAft>
                    <a:spcPct val="0"/>
                  </a:spcAft>
                  <a:buClrTx/>
                  <a:buSzTx/>
                  <a:buFontTx/>
                  <a:buNone/>
                  <a:defRPr/>
                </a:pPr>
                <a:r>
                  <a:rPr kumimoji="0" lang="zh-CN" altLang="en-US" sz="2200" b="1" i="0" u="none" strike="noStrike" kern="1200" cap="none" spc="0" normalizeH="0" baseline="0" noProof="1">
                    <a:ln>
                      <a:noFill/>
                    </a:ln>
                    <a:solidFill>
                      <a:srgbClr val="C00000">
                        <a:alpha val="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向</a:t>
                </a:r>
                <a:endParaRPr kumimoji="0" lang="zh-CN" altLang="en-US" sz="2200" b="1" i="0" u="none" strike="noStrike" kern="1200" cap="none" spc="0" normalizeH="0" baseline="0" noProof="1">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6397" name="矩形 21"/>
            <p:cNvSpPr/>
            <p:nvPr/>
          </p:nvSpPr>
          <p:spPr>
            <a:xfrm>
              <a:off x="460124" y="1104828"/>
              <a:ext cx="3059908" cy="429310"/>
            </a:xfrm>
            <a:prstGeom prst="rect">
              <a:avLst/>
            </a:prstGeom>
            <a:noFill/>
            <a:ln w="9525">
              <a:noFill/>
            </a:ln>
          </p:spPr>
          <p:txBody>
            <a:bodyPr wrap="none">
              <a:spAutoFit/>
            </a:bodyPr>
            <a:p>
              <a:pPr eaLnBrk="1" hangingPunct="1"/>
              <a:r>
                <a:rPr lang="zh-CN" altLang="en-US" sz="2200" b="1" dirty="0">
                  <a:solidFill>
                    <a:srgbClr val="C00000"/>
                  </a:solidFill>
                  <a:latin typeface="微软雅黑" panose="020B0503020204020204" pitchFamily="34" charset="-122"/>
                  <a:ea typeface="微软雅黑" panose="020B0503020204020204" pitchFamily="34" charset="-122"/>
                </a:rPr>
                <a:t> 课题对项目的支撑作用</a:t>
              </a:r>
              <a:endParaRPr lang="zh-CN" altLang="en-US" sz="2400" b="1" dirty="0">
                <a:solidFill>
                  <a:srgbClr val="174292"/>
                </a:solidFill>
                <a:latin typeface="微软雅黑" panose="020B0503020204020204" pitchFamily="34" charset="-122"/>
                <a:ea typeface="微软雅黑" panose="020B0503020204020204" pitchFamily="34" charset="-122"/>
              </a:endParaRPr>
            </a:p>
          </p:txBody>
        </p:sp>
      </p:grpSp>
      <p:sp>
        <p:nvSpPr>
          <p:cNvPr id="16393" name="矩形 24"/>
          <p:cNvSpPr/>
          <p:nvPr/>
        </p:nvSpPr>
        <p:spPr>
          <a:xfrm>
            <a:off x="2032000" y="5715000"/>
            <a:ext cx="8137525" cy="922020"/>
          </a:xfrm>
          <a:prstGeom prst="rect">
            <a:avLst/>
          </a:prstGeom>
          <a:noFill/>
          <a:ln w="9525">
            <a:noFill/>
          </a:ln>
        </p:spPr>
        <p:txBody>
          <a:bodyPr>
            <a:spAutoFit/>
          </a:bodyPr>
          <a:p>
            <a:pPr eaLnBrk="1" hangingPunct="1">
              <a:lnSpc>
                <a:spcPct val="150000"/>
              </a:lnSpc>
            </a:pPr>
            <a:r>
              <a:rPr lang="zh-CN" altLang="en-US" b="1" dirty="0">
                <a:latin typeface="微软雅黑" panose="020B0503020204020204" pitchFamily="34" charset="-122"/>
                <a:ea typeface="微软雅黑" panose="020B0503020204020204" pitchFamily="34" charset="-122"/>
              </a:rPr>
              <a:t> 实现石窟寺顶板和侧壁岩体稳定性的智能、无损、精细化监测。</a:t>
            </a:r>
            <a:endParaRPr lang="en-US" altLang="zh-CN" b="1" dirty="0">
              <a:latin typeface="微软雅黑" panose="020B0503020204020204" pitchFamily="34" charset="-122"/>
              <a:ea typeface="微软雅黑" panose="020B0503020204020204" pitchFamily="34" charset="-122"/>
            </a:endParaRPr>
          </a:p>
          <a:p>
            <a:pPr eaLnBrk="1" hangingPunct="1">
              <a:lnSpc>
                <a:spcPct val="150000"/>
              </a:lnSpc>
            </a:pP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提升我国石窟寺复杂岩体稳定性预测评价技术水平。</a:t>
            </a:r>
            <a:endParaRPr lang="zh-CN" altLang="en-US" b="1" dirty="0">
              <a:latin typeface="微软雅黑" panose="020B0503020204020204" pitchFamily="34" charset="-122"/>
              <a:ea typeface="微软雅黑" panose="020B0503020204020204" pitchFamily="34" charset="-122"/>
            </a:endParaRPr>
          </a:p>
        </p:txBody>
      </p:sp>
      <p:sp>
        <p:nvSpPr>
          <p:cNvPr id="15" name="矩形 14"/>
          <p:cNvSpPr/>
          <p:nvPr/>
        </p:nvSpPr>
        <p:spPr>
          <a:xfrm>
            <a:off x="-1945" y="0"/>
            <a:ext cx="4771209"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p>
            <a:pPr marL="0" marR="0" lvl="0" indent="0" algn="ctr" defTabSz="342265"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100" normalizeH="0" baseline="0" dirty="0">
                <a:ln>
                  <a:noFill/>
                </a:ln>
                <a:solidFill>
                  <a:prstClr val="white"/>
                </a:solidFill>
                <a:effectLst/>
                <a:uLnTx/>
                <a:uFillTx/>
                <a:latin typeface="微软雅黑" panose="020B0503020204020204" pitchFamily="34" charset="-122"/>
                <a:ea typeface="微软雅黑" panose="020B0503020204020204" pitchFamily="34" charset="-122"/>
                <a:cs typeface="+mn-cs"/>
              </a:rPr>
              <a:t>研究</a:t>
            </a:r>
            <a:r>
              <a:rPr kumimoji="0" lang="zh-CN" altLang="en-US" sz="3600" b="1" i="0" u="none" strike="noStrike" kern="1200" cap="none" spc="-100" normalizeH="0" baseline="0" dirty="0">
                <a:ln>
                  <a:noFill/>
                </a:ln>
                <a:solidFill>
                  <a:prstClr val="white"/>
                </a:solidFill>
                <a:effectLst/>
                <a:uLnTx/>
                <a:uFillTx/>
                <a:latin typeface="微软雅黑" panose="020B0503020204020204" pitchFamily="34" charset="-122"/>
                <a:ea typeface="微软雅黑" panose="020B0503020204020204" pitchFamily="34" charset="-122"/>
                <a:cs typeface="+mn-cs"/>
              </a:rPr>
              <a:t>目标</a:t>
            </a:r>
            <a:endParaRPr kumimoji="0" lang="zh-CN" altLang="en-US" sz="3600" b="1" i="0" u="none" strike="noStrike" kern="1200" cap="none" spc="-100" normalizeH="0" baseline="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3" name="矩形 1"/>
          <p:cNvSpPr/>
          <p:nvPr/>
        </p:nvSpPr>
        <p:spPr>
          <a:xfrm>
            <a:off x="1964055" y="4636135"/>
            <a:ext cx="9197340" cy="1424940"/>
          </a:xfrm>
          <a:prstGeom prst="rect">
            <a:avLst/>
          </a:prstGeom>
          <a:noFill/>
          <a:ln w="9525">
            <a:noFill/>
          </a:ln>
        </p:spPr>
        <p:txBody>
          <a:bodyPr wrap="square">
            <a:spAutoFit/>
          </a:bodyPr>
          <a:p>
            <a:pPr marL="342900" indent="-342900" algn="just" eaLnBrk="1" hangingPunct="1">
              <a:spcBef>
                <a:spcPts val="600"/>
              </a:spcBef>
              <a:spcAft>
                <a:spcPts val="1200"/>
              </a:spcAft>
              <a:buFont typeface="Wingdings" panose="05000000000000000000" pitchFamily="2" charset="2"/>
              <a:buChar char="p"/>
            </a:pPr>
            <a:r>
              <a:rPr lang="zh-CN" altLang="en-US" sz="2000" dirty="0">
                <a:latin typeface="华文中宋" panose="02010600040101010101" pitchFamily="2" charset="-122"/>
                <a:ea typeface="华文中宋" panose="02010600040101010101" pitchFamily="2" charset="-122"/>
              </a:rPr>
              <a:t>融合专家经验、理论分析、数值模拟和相似性分析方法的石窟稳定性评估技术</a:t>
            </a:r>
            <a:endParaRPr lang="en-US" altLang="zh-CN" sz="2000" dirty="0">
              <a:latin typeface="华文中宋" panose="02010600040101010101" pitchFamily="2" charset="-122"/>
              <a:ea typeface="华文中宋" panose="02010600040101010101" pitchFamily="2" charset="-122"/>
            </a:endParaRPr>
          </a:p>
          <a:p>
            <a:pPr marL="342900" indent="-342900" algn="just" eaLnBrk="1" hangingPunct="1">
              <a:spcBef>
                <a:spcPts val="400"/>
              </a:spcBef>
              <a:spcAft>
                <a:spcPts val="1200"/>
              </a:spcAft>
              <a:buFont typeface="Wingdings" panose="05000000000000000000" pitchFamily="2" charset="2"/>
              <a:buChar char="p"/>
            </a:pPr>
            <a:r>
              <a:rPr lang="zh-CN" altLang="en-US" sz="2000" dirty="0">
                <a:latin typeface="华文中宋" panose="02010600040101010101" pitchFamily="2" charset="-122"/>
                <a:ea typeface="华文中宋" panose="02010600040101010101" pitchFamily="2" charset="-122"/>
              </a:rPr>
              <a:t>涵盖环境因子、石窟分布区、洞窟、关键块体等多尺度的监测技术</a:t>
            </a:r>
            <a:endParaRPr lang="en-US" altLang="zh-CN" sz="2000" dirty="0">
              <a:latin typeface="华文中宋" panose="02010600040101010101" pitchFamily="2" charset="-122"/>
              <a:ea typeface="华文中宋" panose="02010600040101010101" pitchFamily="2" charset="-122"/>
            </a:endParaRPr>
          </a:p>
          <a:p>
            <a:pPr marL="342900" indent="-342900" algn="just" eaLnBrk="1" hangingPunct="1">
              <a:spcBef>
                <a:spcPts val="400"/>
              </a:spcBef>
              <a:spcAft>
                <a:spcPts val="1200"/>
              </a:spcAft>
              <a:buFont typeface="Wingdings" panose="05000000000000000000" pitchFamily="2" charset="2"/>
              <a:buChar char="p"/>
            </a:pPr>
            <a:r>
              <a:rPr lang="zh-CN" altLang="en-US" sz="2000" dirty="0">
                <a:latin typeface="华文中宋" panose="02010600040101010101" pitchFamily="2" charset="-122"/>
                <a:ea typeface="华文中宋" panose="02010600040101010101" pitchFamily="2" charset="-122"/>
              </a:rPr>
              <a:t>基于深度学习方法的石窟寺稳定性预测技术</a:t>
            </a:r>
            <a:endParaRPr lang="zh-CN" altLang="zh-CN" sz="2000" dirty="0">
              <a:latin typeface="华文中宋" panose="02010600040101010101" pitchFamily="2" charset="-122"/>
              <a:ea typeface="华文中宋" panose="02010600040101010101" pitchFamily="2" charset="-122"/>
            </a:endParaRPr>
          </a:p>
        </p:txBody>
      </p:sp>
      <p:grpSp>
        <p:nvGrpSpPr>
          <p:cNvPr id="20484" name="组合 12"/>
          <p:cNvGrpSpPr/>
          <p:nvPr/>
        </p:nvGrpSpPr>
        <p:grpSpPr>
          <a:xfrm>
            <a:off x="1752600" y="4022408"/>
            <a:ext cx="8420100" cy="457437"/>
            <a:chOff x="365302" y="1077551"/>
            <a:chExt cx="8419669" cy="457057"/>
          </a:xfrm>
        </p:grpSpPr>
        <p:grpSp>
          <p:nvGrpSpPr>
            <p:cNvPr id="20492" name="组合 13"/>
            <p:cNvGrpSpPr/>
            <p:nvPr/>
          </p:nvGrpSpPr>
          <p:grpSpPr>
            <a:xfrm>
              <a:off x="365302" y="1077551"/>
              <a:ext cx="8419669" cy="429538"/>
              <a:chOff x="365302" y="1077391"/>
              <a:chExt cx="8419669" cy="429538"/>
            </a:xfrm>
          </p:grpSpPr>
          <p:sp>
            <p:nvSpPr>
              <p:cNvPr id="20494" name="图形 9"/>
              <p:cNvSpPr/>
              <p:nvPr/>
            </p:nvSpPr>
            <p:spPr>
              <a:xfrm>
                <a:off x="365302" y="1258426"/>
                <a:ext cx="119423" cy="123371"/>
              </a:xfrm>
              <a:custGeom>
                <a:avLst/>
                <a:gdLst>
                  <a:gd name="txL" fmla="*/ 0 w 1152525"/>
                  <a:gd name="txT" fmla="*/ 0 h 1190625"/>
                  <a:gd name="txR" fmla="*/ 1152525 w 1152525"/>
                  <a:gd name="txB" fmla="*/ 1190625 h 1190625"/>
                </a:gdLst>
                <a:ahLst/>
                <a:cxnLst>
                  <a:cxn ang="0">
                    <a:pos x="0" y="9"/>
                  </a:cxn>
                  <a:cxn ang="0">
                    <a:pos x="6" y="9"/>
                  </a:cxn>
                  <a:cxn ang="0">
                    <a:pos x="6" y="11"/>
                  </a:cxn>
                  <a:cxn ang="0">
                    <a:pos x="12" y="7"/>
                  </a:cxn>
                  <a:cxn ang="0">
                    <a:pos x="6" y="3"/>
                  </a:cxn>
                  <a:cxn ang="0">
                    <a:pos x="6" y="5"/>
                  </a:cxn>
                  <a:cxn ang="0">
                    <a:pos x="0" y="5"/>
                  </a:cxn>
                  <a:cxn ang="0">
                    <a:pos x="7" y="0"/>
                  </a:cxn>
                  <a:cxn ang="0">
                    <a:pos x="14" y="7"/>
                  </a:cxn>
                  <a:cxn ang="0">
                    <a:pos x="7" y="14"/>
                  </a:cxn>
                  <a:cxn ang="0">
                    <a:pos x="0" y="9"/>
                  </a:cxn>
                </a:cxnLst>
                <a:rect l="txL" t="txT" r="txR" b="txB"/>
                <a:pathLst>
                  <a:path w="1152525" h="1190625">
                    <a:moveTo>
                      <a:pt x="0" y="782792"/>
                    </a:moveTo>
                    <a:cubicBezTo>
                      <a:pt x="161544" y="782792"/>
                      <a:pt x="319659" y="782792"/>
                      <a:pt x="484061" y="782792"/>
                    </a:cubicBezTo>
                    <a:cubicBezTo>
                      <a:pt x="484061" y="838132"/>
                      <a:pt x="484061" y="890901"/>
                      <a:pt x="484061" y="955004"/>
                    </a:cubicBezTo>
                    <a:cubicBezTo>
                      <a:pt x="663416" y="833275"/>
                      <a:pt x="832961" y="718117"/>
                      <a:pt x="1009555" y="598293"/>
                    </a:cubicBezTo>
                    <a:cubicBezTo>
                      <a:pt x="833152" y="478468"/>
                      <a:pt x="663607" y="363311"/>
                      <a:pt x="484632" y="241677"/>
                    </a:cubicBezTo>
                    <a:cubicBezTo>
                      <a:pt x="484632" y="305113"/>
                      <a:pt x="484632" y="357882"/>
                      <a:pt x="484632" y="413508"/>
                    </a:cubicBezTo>
                    <a:cubicBezTo>
                      <a:pt x="319183" y="413508"/>
                      <a:pt x="160115" y="413508"/>
                      <a:pt x="572" y="413508"/>
                    </a:cubicBezTo>
                    <a:cubicBezTo>
                      <a:pt x="38291" y="183193"/>
                      <a:pt x="334613" y="-19213"/>
                      <a:pt x="600456" y="1456"/>
                    </a:cubicBezTo>
                    <a:cubicBezTo>
                      <a:pt x="920306" y="26412"/>
                      <a:pt x="1159574" y="279777"/>
                      <a:pt x="1161669" y="595531"/>
                    </a:cubicBezTo>
                    <a:cubicBezTo>
                      <a:pt x="1163765" y="909570"/>
                      <a:pt x="925544" y="1166173"/>
                      <a:pt x="605790" y="1194558"/>
                    </a:cubicBezTo>
                    <a:cubicBezTo>
                      <a:pt x="338995" y="1218275"/>
                      <a:pt x="42196" y="1017964"/>
                      <a:pt x="0" y="782792"/>
                    </a:cubicBezTo>
                    <a:close/>
                  </a:path>
                </a:pathLst>
              </a:custGeom>
              <a:solidFill>
                <a:srgbClr val="174292">
                  <a:alpha val="100000"/>
                </a:srgbClr>
              </a:solidFill>
              <a:ln w="9525">
                <a:noFill/>
              </a:ln>
            </p:spPr>
            <p:txBody>
              <a:bodyPr/>
              <a:p>
                <a:endParaRPr lang="zh-CN" altLang="en-US"/>
              </a:p>
            </p:txBody>
          </p:sp>
          <p:sp>
            <p:nvSpPr>
              <p:cNvPr id="20495" name="矩形 16"/>
              <p:cNvSpPr/>
              <p:nvPr/>
            </p:nvSpPr>
            <p:spPr>
              <a:xfrm>
                <a:off x="460124" y="1077391"/>
                <a:ext cx="8324847" cy="429538"/>
              </a:xfrm>
              <a:prstGeom prst="rect">
                <a:avLst/>
              </a:prstGeom>
              <a:noFill/>
              <a:ln w="9525">
                <a:noFill/>
              </a:ln>
            </p:spPr>
            <p:txBody>
              <a:bodyPr>
                <a:spAutoFit/>
              </a:bodyPr>
              <a:p>
                <a:pPr algn="just" eaLnBrk="1" hangingPunct="1"/>
                <a:endParaRPr lang="zh-CN" altLang="en-US" sz="2200" b="1" dirty="0">
                  <a:solidFill>
                    <a:srgbClr val="C00000"/>
                  </a:solidFill>
                  <a:latin typeface="微软雅黑" panose="020B0503020204020204" pitchFamily="34" charset="-122"/>
                  <a:ea typeface="微软雅黑" panose="020B0503020204020204" pitchFamily="34" charset="-122"/>
                </a:endParaRPr>
              </a:p>
            </p:txBody>
          </p:sp>
        </p:grpSp>
        <p:sp>
          <p:nvSpPr>
            <p:cNvPr id="20493" name="矩形 14"/>
            <p:cNvSpPr/>
            <p:nvPr/>
          </p:nvSpPr>
          <p:spPr>
            <a:xfrm>
              <a:off x="552966" y="1105070"/>
              <a:ext cx="4373656" cy="429538"/>
            </a:xfrm>
            <a:prstGeom prst="rect">
              <a:avLst/>
            </a:prstGeom>
            <a:noFill/>
            <a:ln w="9525">
              <a:noFill/>
            </a:ln>
          </p:spPr>
          <p:txBody>
            <a:bodyPr wrap="none">
              <a:spAutoFit/>
            </a:bodyPr>
            <a:p>
              <a:pPr eaLnBrk="1" hangingPunct="1"/>
              <a:r>
                <a:rPr lang="zh-CN" altLang="en-US" sz="2200" b="1" dirty="0">
                  <a:solidFill>
                    <a:srgbClr val="C00000"/>
                  </a:solidFill>
                  <a:latin typeface="微软雅黑" panose="020B0503020204020204" pitchFamily="34" charset="-122"/>
                  <a:ea typeface="微软雅黑" panose="020B0503020204020204" pitchFamily="34" charset="-122"/>
                </a:rPr>
                <a:t>拟重点解决的科学问题或关键技术</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grpSp>
      <p:grpSp>
        <p:nvGrpSpPr>
          <p:cNvPr id="20485" name="组合 17"/>
          <p:cNvGrpSpPr/>
          <p:nvPr/>
        </p:nvGrpSpPr>
        <p:grpSpPr>
          <a:xfrm>
            <a:off x="1752600" y="1182688"/>
            <a:ext cx="8420100" cy="487881"/>
            <a:chOff x="365302" y="1077551"/>
            <a:chExt cx="8419669" cy="488114"/>
          </a:xfrm>
        </p:grpSpPr>
        <p:grpSp>
          <p:nvGrpSpPr>
            <p:cNvPr id="20488" name="组合 18"/>
            <p:cNvGrpSpPr/>
            <p:nvPr/>
          </p:nvGrpSpPr>
          <p:grpSpPr>
            <a:xfrm>
              <a:off x="365302" y="1077551"/>
              <a:ext cx="8419669" cy="430101"/>
              <a:chOff x="365302" y="1077391"/>
              <a:chExt cx="8419669" cy="430101"/>
            </a:xfrm>
          </p:grpSpPr>
          <p:sp>
            <p:nvSpPr>
              <p:cNvPr id="20490" name="图形 9"/>
              <p:cNvSpPr/>
              <p:nvPr/>
            </p:nvSpPr>
            <p:spPr>
              <a:xfrm>
                <a:off x="365302" y="1258426"/>
                <a:ext cx="119423" cy="123371"/>
              </a:xfrm>
              <a:custGeom>
                <a:avLst/>
                <a:gdLst>
                  <a:gd name="txL" fmla="*/ 0 w 1152525"/>
                  <a:gd name="txT" fmla="*/ 0 h 1190625"/>
                  <a:gd name="txR" fmla="*/ 1152525 w 1152525"/>
                  <a:gd name="txB" fmla="*/ 1190625 h 1190625"/>
                </a:gdLst>
                <a:ahLst/>
                <a:cxnLst>
                  <a:cxn ang="0">
                    <a:pos x="0" y="9"/>
                  </a:cxn>
                  <a:cxn ang="0">
                    <a:pos x="6" y="9"/>
                  </a:cxn>
                  <a:cxn ang="0">
                    <a:pos x="6" y="11"/>
                  </a:cxn>
                  <a:cxn ang="0">
                    <a:pos x="12" y="7"/>
                  </a:cxn>
                  <a:cxn ang="0">
                    <a:pos x="6" y="3"/>
                  </a:cxn>
                  <a:cxn ang="0">
                    <a:pos x="6" y="5"/>
                  </a:cxn>
                  <a:cxn ang="0">
                    <a:pos x="0" y="5"/>
                  </a:cxn>
                  <a:cxn ang="0">
                    <a:pos x="7" y="0"/>
                  </a:cxn>
                  <a:cxn ang="0">
                    <a:pos x="14" y="7"/>
                  </a:cxn>
                  <a:cxn ang="0">
                    <a:pos x="7" y="14"/>
                  </a:cxn>
                  <a:cxn ang="0">
                    <a:pos x="0" y="9"/>
                  </a:cxn>
                </a:cxnLst>
                <a:rect l="txL" t="txT" r="txR" b="txB"/>
                <a:pathLst>
                  <a:path w="1152525" h="1190625">
                    <a:moveTo>
                      <a:pt x="0" y="782792"/>
                    </a:moveTo>
                    <a:cubicBezTo>
                      <a:pt x="161544" y="782792"/>
                      <a:pt x="319659" y="782792"/>
                      <a:pt x="484061" y="782792"/>
                    </a:cubicBezTo>
                    <a:cubicBezTo>
                      <a:pt x="484061" y="838132"/>
                      <a:pt x="484061" y="890901"/>
                      <a:pt x="484061" y="955004"/>
                    </a:cubicBezTo>
                    <a:cubicBezTo>
                      <a:pt x="663416" y="833275"/>
                      <a:pt x="832961" y="718117"/>
                      <a:pt x="1009555" y="598293"/>
                    </a:cubicBezTo>
                    <a:cubicBezTo>
                      <a:pt x="833152" y="478468"/>
                      <a:pt x="663607" y="363311"/>
                      <a:pt x="484632" y="241677"/>
                    </a:cubicBezTo>
                    <a:cubicBezTo>
                      <a:pt x="484632" y="305113"/>
                      <a:pt x="484632" y="357882"/>
                      <a:pt x="484632" y="413508"/>
                    </a:cubicBezTo>
                    <a:cubicBezTo>
                      <a:pt x="319183" y="413508"/>
                      <a:pt x="160115" y="413508"/>
                      <a:pt x="572" y="413508"/>
                    </a:cubicBezTo>
                    <a:cubicBezTo>
                      <a:pt x="38291" y="183193"/>
                      <a:pt x="334613" y="-19213"/>
                      <a:pt x="600456" y="1456"/>
                    </a:cubicBezTo>
                    <a:cubicBezTo>
                      <a:pt x="920306" y="26412"/>
                      <a:pt x="1159574" y="279777"/>
                      <a:pt x="1161669" y="595531"/>
                    </a:cubicBezTo>
                    <a:cubicBezTo>
                      <a:pt x="1163765" y="909570"/>
                      <a:pt x="925544" y="1166173"/>
                      <a:pt x="605790" y="1194558"/>
                    </a:cubicBezTo>
                    <a:cubicBezTo>
                      <a:pt x="338995" y="1218275"/>
                      <a:pt x="42196" y="1017964"/>
                      <a:pt x="0" y="782792"/>
                    </a:cubicBezTo>
                    <a:close/>
                  </a:path>
                </a:pathLst>
              </a:custGeom>
              <a:solidFill>
                <a:srgbClr val="174292">
                  <a:alpha val="100000"/>
                </a:srgbClr>
              </a:solidFill>
              <a:ln w="9525">
                <a:noFill/>
              </a:ln>
            </p:spPr>
            <p:txBody>
              <a:bodyPr/>
              <a:p>
                <a:endParaRPr lang="zh-CN" altLang="en-US"/>
              </a:p>
            </p:txBody>
          </p:sp>
          <p:sp>
            <p:nvSpPr>
              <p:cNvPr id="20491" name="矩形 21"/>
              <p:cNvSpPr/>
              <p:nvPr/>
            </p:nvSpPr>
            <p:spPr>
              <a:xfrm>
                <a:off x="460124" y="1077391"/>
                <a:ext cx="8324847" cy="430101"/>
              </a:xfrm>
              <a:prstGeom prst="rect">
                <a:avLst/>
              </a:prstGeom>
              <a:noFill/>
              <a:ln w="9525">
                <a:noFill/>
              </a:ln>
            </p:spPr>
            <p:txBody>
              <a:bodyPr>
                <a:spAutoFit/>
              </a:bodyPr>
              <a:p>
                <a:pPr algn="just" eaLnBrk="1" hangingPunct="1"/>
                <a:endParaRPr lang="zh-CN" altLang="en-US" sz="2200" b="1" dirty="0">
                  <a:latin typeface="微软雅黑" panose="020B0503020204020204" pitchFamily="34" charset="-122"/>
                  <a:ea typeface="微软雅黑" panose="020B0503020204020204" pitchFamily="34" charset="-122"/>
                </a:endParaRPr>
              </a:p>
            </p:txBody>
          </p:sp>
        </p:grpSp>
        <p:sp>
          <p:nvSpPr>
            <p:cNvPr id="20489" name="矩形 19"/>
            <p:cNvSpPr/>
            <p:nvPr/>
          </p:nvSpPr>
          <p:spPr>
            <a:xfrm>
              <a:off x="552966" y="1105070"/>
              <a:ext cx="2011577" cy="460595"/>
            </a:xfrm>
            <a:prstGeom prst="rect">
              <a:avLst/>
            </a:prstGeom>
            <a:noFill/>
            <a:ln w="9525">
              <a:noFill/>
            </a:ln>
          </p:spPr>
          <p:txBody>
            <a:bodyPr wrap="none">
              <a:spAutoFit/>
            </a:bodyPr>
            <a:p>
              <a:pPr eaLnBrk="1" hangingPunct="1"/>
              <a:r>
                <a:rPr lang="zh-CN" altLang="en-US" sz="2400" b="1" dirty="0">
                  <a:latin typeface="微软雅黑" panose="020B0503020204020204" pitchFamily="34" charset="-122"/>
                  <a:ea typeface="微软雅黑" panose="020B0503020204020204" pitchFamily="34" charset="-122"/>
                </a:rPr>
                <a:t>总体研究内容</a:t>
              </a:r>
              <a:endParaRPr lang="zh-CN" altLang="en-US" sz="2400" b="1" dirty="0">
                <a:latin typeface="微软雅黑" panose="020B0503020204020204" pitchFamily="34" charset="-122"/>
                <a:ea typeface="微软雅黑" panose="020B0503020204020204" pitchFamily="34" charset="-122"/>
              </a:endParaRPr>
            </a:p>
          </p:txBody>
        </p:sp>
      </p:grpSp>
      <p:sp>
        <p:nvSpPr>
          <p:cNvPr id="20486" name="矩形 23"/>
          <p:cNvSpPr/>
          <p:nvPr/>
        </p:nvSpPr>
        <p:spPr>
          <a:xfrm>
            <a:off x="1752600" y="1670685"/>
            <a:ext cx="9479280" cy="2168525"/>
          </a:xfrm>
          <a:prstGeom prst="rect">
            <a:avLst/>
          </a:prstGeom>
          <a:noFill/>
          <a:ln w="9525">
            <a:noFill/>
          </a:ln>
        </p:spPr>
        <p:txBody>
          <a:bodyPr wrap="square">
            <a:spAutoFit/>
          </a:bodyPr>
          <a:p>
            <a:pPr marL="342900" indent="-342900" algn="l" eaLnBrk="1" hangingPunct="1">
              <a:lnSpc>
                <a:spcPct val="150000"/>
              </a:lnSpc>
              <a:buFont typeface="Wingdings" panose="05000000000000000000" charset="0"/>
              <a:buChar char="Ø"/>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揭示石窟寺复杂岩体结构面发育规律，构建三维精细化数值模型；研发集专家经验、理论分析、数值模拟和相似性分析为一体的复杂岩体稳定性综合评估技术。</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eaLnBrk="1" hangingPunct="1">
              <a:lnSpc>
                <a:spcPct val="150000"/>
              </a:lnSpc>
              <a:buFont typeface="Wingdings" panose="05000000000000000000" charset="0"/>
              <a:buChar char="Ø"/>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实现多场信息感知同步联动，研发涵盖点、线、面为一体的稳定性系统监测技术。</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eaLnBrk="1" hangingPunct="1">
              <a:lnSpc>
                <a:spcPct val="150000"/>
              </a:lnSpc>
              <a:buFont typeface="Wingdings" panose="05000000000000000000" charset="0"/>
              <a:buChar char="Ø"/>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构建基于大数据和深度学习算法的石窟寺稳定性预测模型，研发岩体稳定性预测评价系统。</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eaLnBrk="1" hangingPunct="1">
              <a:lnSpc>
                <a:spcPct val="150000"/>
              </a:lnSpc>
              <a:buFont typeface="Wingdings" panose="05000000000000000000" charset="0"/>
              <a:buChar char="Ø"/>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通过两处示范工程，凝练出石窟寺岩体稳定性监测规范。</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矩形 14"/>
          <p:cNvSpPr/>
          <p:nvPr/>
        </p:nvSpPr>
        <p:spPr>
          <a:xfrm>
            <a:off x="-1945" y="0"/>
            <a:ext cx="4771209"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p>
            <a:pPr marL="0" marR="0" lvl="0" indent="0" algn="ctr" defTabSz="342265"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100" normalizeH="0" baseline="0" dirty="0">
                <a:ln>
                  <a:noFill/>
                </a:ln>
                <a:solidFill>
                  <a:prstClr val="white"/>
                </a:solidFill>
                <a:effectLst/>
                <a:uLnTx/>
                <a:uFillTx/>
                <a:latin typeface="微软雅黑" panose="020B0503020204020204" pitchFamily="34" charset="-122"/>
                <a:ea typeface="微软雅黑" panose="020B0503020204020204" pitchFamily="34" charset="-122"/>
                <a:cs typeface="+mn-cs"/>
              </a:rPr>
              <a:t>研究内容</a:t>
            </a:r>
            <a:endParaRPr kumimoji="0" lang="zh-CN" altLang="en-US" sz="36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9" name="图片 1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78501" y="176485"/>
            <a:ext cx="808653" cy="72039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0485" name="组合 17"/>
          <p:cNvGrpSpPr/>
          <p:nvPr/>
        </p:nvGrpSpPr>
        <p:grpSpPr>
          <a:xfrm>
            <a:off x="1752600" y="1182688"/>
            <a:ext cx="8420100" cy="487881"/>
            <a:chOff x="365302" y="1077551"/>
            <a:chExt cx="8419669" cy="488114"/>
          </a:xfrm>
        </p:grpSpPr>
        <p:grpSp>
          <p:nvGrpSpPr>
            <p:cNvPr id="20488" name="组合 18"/>
            <p:cNvGrpSpPr/>
            <p:nvPr/>
          </p:nvGrpSpPr>
          <p:grpSpPr>
            <a:xfrm>
              <a:off x="365302" y="1077551"/>
              <a:ext cx="8419669" cy="430101"/>
              <a:chOff x="365302" y="1077391"/>
              <a:chExt cx="8419669" cy="430101"/>
            </a:xfrm>
          </p:grpSpPr>
          <p:sp>
            <p:nvSpPr>
              <p:cNvPr id="20490" name="图形 9"/>
              <p:cNvSpPr/>
              <p:nvPr/>
            </p:nvSpPr>
            <p:spPr>
              <a:xfrm>
                <a:off x="365302" y="1258426"/>
                <a:ext cx="119423" cy="123371"/>
              </a:xfrm>
              <a:custGeom>
                <a:avLst/>
                <a:gdLst>
                  <a:gd name="txL" fmla="*/ 0 w 1152525"/>
                  <a:gd name="txT" fmla="*/ 0 h 1190625"/>
                  <a:gd name="txR" fmla="*/ 1152525 w 1152525"/>
                  <a:gd name="txB" fmla="*/ 1190625 h 1190625"/>
                </a:gdLst>
                <a:ahLst/>
                <a:cxnLst>
                  <a:cxn ang="0">
                    <a:pos x="0" y="9"/>
                  </a:cxn>
                  <a:cxn ang="0">
                    <a:pos x="6" y="9"/>
                  </a:cxn>
                  <a:cxn ang="0">
                    <a:pos x="6" y="11"/>
                  </a:cxn>
                  <a:cxn ang="0">
                    <a:pos x="12" y="7"/>
                  </a:cxn>
                  <a:cxn ang="0">
                    <a:pos x="6" y="3"/>
                  </a:cxn>
                  <a:cxn ang="0">
                    <a:pos x="6" y="5"/>
                  </a:cxn>
                  <a:cxn ang="0">
                    <a:pos x="0" y="5"/>
                  </a:cxn>
                  <a:cxn ang="0">
                    <a:pos x="7" y="0"/>
                  </a:cxn>
                  <a:cxn ang="0">
                    <a:pos x="14" y="7"/>
                  </a:cxn>
                  <a:cxn ang="0">
                    <a:pos x="7" y="14"/>
                  </a:cxn>
                  <a:cxn ang="0">
                    <a:pos x="0" y="9"/>
                  </a:cxn>
                </a:cxnLst>
                <a:rect l="txL" t="txT" r="txR" b="txB"/>
                <a:pathLst>
                  <a:path w="1152525" h="1190625">
                    <a:moveTo>
                      <a:pt x="0" y="782792"/>
                    </a:moveTo>
                    <a:cubicBezTo>
                      <a:pt x="161544" y="782792"/>
                      <a:pt x="319659" y="782792"/>
                      <a:pt x="484061" y="782792"/>
                    </a:cubicBezTo>
                    <a:cubicBezTo>
                      <a:pt x="484061" y="838132"/>
                      <a:pt x="484061" y="890901"/>
                      <a:pt x="484061" y="955004"/>
                    </a:cubicBezTo>
                    <a:cubicBezTo>
                      <a:pt x="663416" y="833275"/>
                      <a:pt x="832961" y="718117"/>
                      <a:pt x="1009555" y="598293"/>
                    </a:cubicBezTo>
                    <a:cubicBezTo>
                      <a:pt x="833152" y="478468"/>
                      <a:pt x="663607" y="363311"/>
                      <a:pt x="484632" y="241677"/>
                    </a:cubicBezTo>
                    <a:cubicBezTo>
                      <a:pt x="484632" y="305113"/>
                      <a:pt x="484632" y="357882"/>
                      <a:pt x="484632" y="413508"/>
                    </a:cubicBezTo>
                    <a:cubicBezTo>
                      <a:pt x="319183" y="413508"/>
                      <a:pt x="160115" y="413508"/>
                      <a:pt x="572" y="413508"/>
                    </a:cubicBezTo>
                    <a:cubicBezTo>
                      <a:pt x="38291" y="183193"/>
                      <a:pt x="334613" y="-19213"/>
                      <a:pt x="600456" y="1456"/>
                    </a:cubicBezTo>
                    <a:cubicBezTo>
                      <a:pt x="920306" y="26412"/>
                      <a:pt x="1159574" y="279777"/>
                      <a:pt x="1161669" y="595531"/>
                    </a:cubicBezTo>
                    <a:cubicBezTo>
                      <a:pt x="1163765" y="909570"/>
                      <a:pt x="925544" y="1166173"/>
                      <a:pt x="605790" y="1194558"/>
                    </a:cubicBezTo>
                    <a:cubicBezTo>
                      <a:pt x="338995" y="1218275"/>
                      <a:pt x="42196" y="1017964"/>
                      <a:pt x="0" y="782792"/>
                    </a:cubicBezTo>
                    <a:close/>
                  </a:path>
                </a:pathLst>
              </a:custGeom>
              <a:solidFill>
                <a:srgbClr val="174292">
                  <a:alpha val="100000"/>
                </a:srgbClr>
              </a:solidFill>
              <a:ln w="9525">
                <a:noFill/>
              </a:ln>
            </p:spPr>
            <p:txBody>
              <a:bodyPr/>
              <a:p>
                <a:endParaRPr lang="zh-CN" altLang="en-US"/>
              </a:p>
            </p:txBody>
          </p:sp>
          <p:sp>
            <p:nvSpPr>
              <p:cNvPr id="20491" name="矩形 21"/>
              <p:cNvSpPr/>
              <p:nvPr/>
            </p:nvSpPr>
            <p:spPr>
              <a:xfrm>
                <a:off x="460124" y="1077391"/>
                <a:ext cx="8324847" cy="430101"/>
              </a:xfrm>
              <a:prstGeom prst="rect">
                <a:avLst/>
              </a:prstGeom>
              <a:noFill/>
              <a:ln w="9525">
                <a:noFill/>
              </a:ln>
            </p:spPr>
            <p:txBody>
              <a:bodyPr>
                <a:spAutoFit/>
              </a:bodyPr>
              <a:p>
                <a:pPr algn="just" eaLnBrk="1" hangingPunct="1"/>
                <a:endParaRPr lang="zh-CN" altLang="en-US" sz="2200" b="1" dirty="0">
                  <a:latin typeface="微软雅黑" panose="020B0503020204020204" pitchFamily="34" charset="-122"/>
                  <a:ea typeface="微软雅黑" panose="020B0503020204020204" pitchFamily="34" charset="-122"/>
                </a:endParaRPr>
              </a:p>
            </p:txBody>
          </p:sp>
        </p:grpSp>
        <p:sp>
          <p:nvSpPr>
            <p:cNvPr id="20489" name="矩形 19"/>
            <p:cNvSpPr/>
            <p:nvPr/>
          </p:nvSpPr>
          <p:spPr>
            <a:xfrm>
              <a:off x="552966" y="1105070"/>
              <a:ext cx="2011577" cy="460595"/>
            </a:xfrm>
            <a:prstGeom prst="rect">
              <a:avLst/>
            </a:prstGeom>
            <a:noFill/>
            <a:ln w="9525">
              <a:noFill/>
            </a:ln>
          </p:spPr>
          <p:txBody>
            <a:bodyPr wrap="none">
              <a:spAutoFit/>
            </a:bodyPr>
            <a:p>
              <a:pPr eaLnBrk="1" hangingPunct="1"/>
              <a:r>
                <a:rPr lang="zh-CN" altLang="en-US" sz="2400" b="1" dirty="0">
                  <a:latin typeface="微软雅黑" panose="020B0503020204020204" pitchFamily="34" charset="-122"/>
                  <a:ea typeface="微软雅黑" panose="020B0503020204020204" pitchFamily="34" charset="-122"/>
                </a:rPr>
                <a:t>已有环境</a:t>
              </a:r>
              <a:r>
                <a:rPr lang="zh-CN" altLang="en-US" sz="2400" b="1" dirty="0">
                  <a:latin typeface="微软雅黑" panose="020B0503020204020204" pitchFamily="34" charset="-122"/>
                  <a:ea typeface="微软雅黑" panose="020B0503020204020204" pitchFamily="34" charset="-122"/>
                </a:rPr>
                <a:t>数据</a:t>
              </a:r>
              <a:endParaRPr lang="zh-CN" altLang="en-US" sz="2400" b="1" dirty="0">
                <a:latin typeface="微软雅黑" panose="020B0503020204020204" pitchFamily="34" charset="-122"/>
                <a:ea typeface="微软雅黑" panose="020B0503020204020204" pitchFamily="34" charset="-122"/>
              </a:endParaRPr>
            </a:p>
          </p:txBody>
        </p:sp>
      </p:grpSp>
      <p:sp>
        <p:nvSpPr>
          <p:cNvPr id="15" name="矩形 14"/>
          <p:cNvSpPr/>
          <p:nvPr/>
        </p:nvSpPr>
        <p:spPr>
          <a:xfrm>
            <a:off x="-1945" y="0"/>
            <a:ext cx="4771209"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p>
            <a:pPr marL="0" marR="0" lvl="0" indent="0" algn="ctr" defTabSz="342265"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100" normalizeH="0" baseline="0" dirty="0">
                <a:ln>
                  <a:noFill/>
                </a:ln>
                <a:solidFill>
                  <a:prstClr val="white"/>
                </a:solidFill>
                <a:effectLst/>
                <a:uLnTx/>
                <a:uFillTx/>
                <a:latin typeface="微软雅黑" panose="020B0503020204020204" pitchFamily="34" charset="-122"/>
                <a:ea typeface="微软雅黑" panose="020B0503020204020204" pitchFamily="34" charset="-122"/>
                <a:cs typeface="+mn-cs"/>
              </a:rPr>
              <a:t>研究内容</a:t>
            </a:r>
            <a:endParaRPr kumimoji="0" lang="zh-CN" altLang="en-US" sz="36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9" name="图片 1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78501" y="176485"/>
            <a:ext cx="808653" cy="720399"/>
          </a:xfrm>
          <a:prstGeom prst="rect">
            <a:avLst/>
          </a:prstGeom>
        </p:spPr>
      </p:pic>
      <p:pic>
        <p:nvPicPr>
          <p:cNvPr id="3" name="图片 2"/>
          <p:cNvPicPr>
            <a:picLocks noChangeAspect="1"/>
          </p:cNvPicPr>
          <p:nvPr/>
        </p:nvPicPr>
        <p:blipFill>
          <a:blip r:embed="rId2"/>
          <a:stretch>
            <a:fillRect/>
          </a:stretch>
        </p:blipFill>
        <p:spPr>
          <a:xfrm>
            <a:off x="3149600" y="2473960"/>
            <a:ext cx="393700" cy="304800"/>
          </a:xfrm>
          <a:prstGeom prst="rect">
            <a:avLst/>
          </a:prstGeom>
        </p:spPr>
      </p:pic>
      <p:sp>
        <p:nvSpPr>
          <p:cNvPr id="20486" name="矩形 23"/>
          <p:cNvSpPr/>
          <p:nvPr/>
        </p:nvSpPr>
        <p:spPr>
          <a:xfrm>
            <a:off x="2158365" y="2227580"/>
            <a:ext cx="815340" cy="506730"/>
          </a:xfrm>
          <a:prstGeom prst="rect">
            <a:avLst/>
          </a:prstGeom>
          <a:noFill/>
          <a:ln w="9525">
            <a:noFill/>
          </a:ln>
        </p:spPr>
        <p:txBody>
          <a:bodyPr wrap="square">
            <a:spAutoFit/>
          </a:bodyPr>
          <a:p>
            <a:pPr indent="0" algn="l" eaLnBrk="1" hangingPunct="1">
              <a:lnSpc>
                <a:spcPct val="150000"/>
              </a:lnSpc>
              <a:buFont typeface="Wingdings" panose="05000000000000000000" charset="0"/>
              <a:buNone/>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温度</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1674495" y="2301875"/>
            <a:ext cx="387350" cy="406400"/>
          </a:xfrm>
          <a:prstGeom prst="rect">
            <a:avLst/>
          </a:prstGeom>
        </p:spPr>
      </p:pic>
      <p:pic>
        <p:nvPicPr>
          <p:cNvPr id="5" name="图片 4"/>
          <p:cNvPicPr>
            <a:picLocks noChangeAspect="1"/>
          </p:cNvPicPr>
          <p:nvPr/>
        </p:nvPicPr>
        <p:blipFill>
          <a:blip r:embed="rId4"/>
          <a:stretch>
            <a:fillRect/>
          </a:stretch>
        </p:blipFill>
        <p:spPr>
          <a:xfrm>
            <a:off x="3719195" y="2301875"/>
            <a:ext cx="447040" cy="438785"/>
          </a:xfrm>
          <a:prstGeom prst="rect">
            <a:avLst/>
          </a:prstGeom>
        </p:spPr>
      </p:pic>
      <p:sp>
        <p:nvSpPr>
          <p:cNvPr id="6" name="矩形 23"/>
          <p:cNvSpPr/>
          <p:nvPr/>
        </p:nvSpPr>
        <p:spPr>
          <a:xfrm>
            <a:off x="4229100" y="2227580"/>
            <a:ext cx="815340" cy="506730"/>
          </a:xfrm>
          <a:prstGeom prst="rect">
            <a:avLst/>
          </a:prstGeom>
          <a:noFill/>
          <a:ln w="9525">
            <a:noFill/>
          </a:ln>
        </p:spPr>
        <p:txBody>
          <a:bodyPr wrap="square">
            <a:spAutoFit/>
          </a:bodyPr>
          <a:p>
            <a:pPr indent="0" algn="l" eaLnBrk="1" hangingPunct="1">
              <a:lnSpc>
                <a:spcPct val="150000"/>
              </a:lnSpc>
              <a:buFont typeface="Wingdings" panose="05000000000000000000" charset="0"/>
              <a:buNone/>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湿度</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 name="图片 6"/>
          <p:cNvPicPr>
            <a:picLocks noChangeAspect="1"/>
          </p:cNvPicPr>
          <p:nvPr/>
        </p:nvPicPr>
        <p:blipFill>
          <a:blip r:embed="rId5"/>
          <a:stretch>
            <a:fillRect/>
          </a:stretch>
        </p:blipFill>
        <p:spPr>
          <a:xfrm>
            <a:off x="5730240" y="2225040"/>
            <a:ext cx="462915" cy="553720"/>
          </a:xfrm>
          <a:prstGeom prst="rect">
            <a:avLst/>
          </a:prstGeom>
        </p:spPr>
      </p:pic>
      <p:sp>
        <p:nvSpPr>
          <p:cNvPr id="8" name="矩形 23"/>
          <p:cNvSpPr/>
          <p:nvPr/>
        </p:nvSpPr>
        <p:spPr>
          <a:xfrm>
            <a:off x="6193155" y="2233930"/>
            <a:ext cx="815340" cy="506730"/>
          </a:xfrm>
          <a:prstGeom prst="rect">
            <a:avLst/>
          </a:prstGeom>
          <a:noFill/>
          <a:ln w="9525">
            <a:noFill/>
          </a:ln>
        </p:spPr>
        <p:txBody>
          <a:bodyPr wrap="square">
            <a:spAutoFit/>
          </a:bodyPr>
          <a:p>
            <a:pPr indent="0" algn="l" eaLnBrk="1" hangingPunct="1">
              <a:lnSpc>
                <a:spcPct val="150000"/>
              </a:lnSpc>
              <a:buFont typeface="Wingdings" panose="05000000000000000000" charset="0"/>
              <a:buNone/>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光照</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9" name="图片 8"/>
          <p:cNvPicPr>
            <a:picLocks noChangeAspect="1"/>
          </p:cNvPicPr>
          <p:nvPr/>
        </p:nvPicPr>
        <p:blipFill>
          <a:blip r:embed="rId6"/>
          <a:stretch>
            <a:fillRect/>
          </a:stretch>
        </p:blipFill>
        <p:spPr>
          <a:xfrm>
            <a:off x="1687195" y="3034030"/>
            <a:ext cx="374650" cy="355600"/>
          </a:xfrm>
          <a:prstGeom prst="rect">
            <a:avLst/>
          </a:prstGeom>
        </p:spPr>
      </p:pic>
      <p:pic>
        <p:nvPicPr>
          <p:cNvPr id="10" name="图片 9"/>
          <p:cNvPicPr>
            <a:picLocks noChangeAspect="1"/>
          </p:cNvPicPr>
          <p:nvPr/>
        </p:nvPicPr>
        <p:blipFill>
          <a:blip r:embed="rId7"/>
          <a:stretch>
            <a:fillRect/>
          </a:stretch>
        </p:blipFill>
        <p:spPr>
          <a:xfrm>
            <a:off x="3719195" y="2999105"/>
            <a:ext cx="431800" cy="425450"/>
          </a:xfrm>
          <a:prstGeom prst="rect">
            <a:avLst/>
          </a:prstGeom>
        </p:spPr>
      </p:pic>
      <p:pic>
        <p:nvPicPr>
          <p:cNvPr id="11" name="图片 10"/>
          <p:cNvPicPr>
            <a:picLocks noChangeAspect="1"/>
          </p:cNvPicPr>
          <p:nvPr/>
        </p:nvPicPr>
        <p:blipFill>
          <a:blip r:embed="rId8"/>
          <a:stretch>
            <a:fillRect/>
          </a:stretch>
        </p:blipFill>
        <p:spPr>
          <a:xfrm>
            <a:off x="5735955" y="2961005"/>
            <a:ext cx="525780" cy="544195"/>
          </a:xfrm>
          <a:prstGeom prst="rect">
            <a:avLst/>
          </a:prstGeom>
        </p:spPr>
      </p:pic>
      <p:sp>
        <p:nvSpPr>
          <p:cNvPr id="20" name="矩形 23"/>
          <p:cNvSpPr/>
          <p:nvPr/>
        </p:nvSpPr>
        <p:spPr>
          <a:xfrm>
            <a:off x="2233930" y="2927985"/>
            <a:ext cx="815340" cy="506730"/>
          </a:xfrm>
          <a:prstGeom prst="rect">
            <a:avLst/>
          </a:prstGeom>
          <a:noFill/>
          <a:ln w="9525">
            <a:noFill/>
          </a:ln>
        </p:spPr>
        <p:txBody>
          <a:bodyPr wrap="square">
            <a:spAutoFit/>
          </a:bodyPr>
          <a:p>
            <a:pPr indent="0" algn="l" eaLnBrk="1" hangingPunct="1">
              <a:lnSpc>
                <a:spcPct val="150000"/>
              </a:lnSpc>
              <a:buFont typeface="Wingdings" panose="05000000000000000000" charset="0"/>
              <a:buNone/>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风速</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矩形 23"/>
          <p:cNvSpPr/>
          <p:nvPr/>
        </p:nvSpPr>
        <p:spPr>
          <a:xfrm>
            <a:off x="4291965" y="2927985"/>
            <a:ext cx="815340" cy="506730"/>
          </a:xfrm>
          <a:prstGeom prst="rect">
            <a:avLst/>
          </a:prstGeom>
          <a:noFill/>
          <a:ln w="9525">
            <a:noFill/>
          </a:ln>
        </p:spPr>
        <p:txBody>
          <a:bodyPr wrap="square">
            <a:spAutoFit/>
          </a:bodyPr>
          <a:p>
            <a:pPr indent="0" algn="l" eaLnBrk="1" hangingPunct="1">
              <a:lnSpc>
                <a:spcPct val="150000"/>
              </a:lnSpc>
              <a:buFont typeface="Wingdings" panose="05000000000000000000" charset="0"/>
              <a:buNone/>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风力</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矩形 23"/>
          <p:cNvSpPr/>
          <p:nvPr/>
        </p:nvSpPr>
        <p:spPr>
          <a:xfrm>
            <a:off x="6350000" y="2959100"/>
            <a:ext cx="953770" cy="506730"/>
          </a:xfrm>
          <a:prstGeom prst="rect">
            <a:avLst/>
          </a:prstGeom>
          <a:noFill/>
          <a:ln w="9525">
            <a:noFill/>
          </a:ln>
        </p:spPr>
        <p:txBody>
          <a:bodyPr wrap="square">
            <a:spAutoFit/>
          </a:bodyPr>
          <a:p>
            <a:pPr indent="0" algn="l" eaLnBrk="1" hangingPunct="1">
              <a:lnSpc>
                <a:spcPct val="150000"/>
              </a:lnSpc>
              <a:buFont typeface="Wingdings" panose="05000000000000000000" charset="0"/>
              <a:buNone/>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降雨量</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3" name="组合 32"/>
          <p:cNvGrpSpPr/>
          <p:nvPr/>
        </p:nvGrpSpPr>
        <p:grpSpPr>
          <a:xfrm>
            <a:off x="7611745" y="2247900"/>
            <a:ext cx="1336675" cy="506730"/>
            <a:chOff x="2697" y="5256"/>
            <a:chExt cx="2105" cy="798"/>
          </a:xfrm>
        </p:grpSpPr>
        <p:pic>
          <p:nvPicPr>
            <p:cNvPr id="13" name="图片 12"/>
            <p:cNvPicPr>
              <a:picLocks noChangeAspect="1"/>
            </p:cNvPicPr>
            <p:nvPr/>
          </p:nvPicPr>
          <p:blipFill>
            <a:blip r:embed="rId9"/>
            <a:stretch>
              <a:fillRect/>
            </a:stretch>
          </p:blipFill>
          <p:spPr>
            <a:xfrm>
              <a:off x="2697" y="5420"/>
              <a:ext cx="490" cy="590"/>
            </a:xfrm>
            <a:prstGeom prst="rect">
              <a:avLst/>
            </a:prstGeom>
          </p:spPr>
        </p:pic>
        <p:sp>
          <p:nvSpPr>
            <p:cNvPr id="23" name="矩形 23"/>
            <p:cNvSpPr/>
            <p:nvPr/>
          </p:nvSpPr>
          <p:spPr>
            <a:xfrm>
              <a:off x="3518" y="5256"/>
              <a:ext cx="1284" cy="798"/>
            </a:xfrm>
            <a:prstGeom prst="rect">
              <a:avLst/>
            </a:prstGeom>
            <a:noFill/>
            <a:ln w="9525">
              <a:noFill/>
            </a:ln>
          </p:spPr>
          <p:txBody>
            <a:bodyPr wrap="square">
              <a:spAutoFit/>
            </a:bodyPr>
            <a:p>
              <a:pPr indent="0" algn="l" eaLnBrk="1" hangingPunct="1">
                <a:lnSpc>
                  <a:spcPct val="150000"/>
                </a:lnSpc>
                <a:buFont typeface="Wingdings" panose="05000000000000000000" charset="0"/>
                <a:buNone/>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紫外</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34" name="组合 33"/>
          <p:cNvGrpSpPr/>
          <p:nvPr/>
        </p:nvGrpSpPr>
        <p:grpSpPr>
          <a:xfrm>
            <a:off x="7574915" y="2914015"/>
            <a:ext cx="1373505" cy="546100"/>
            <a:chOff x="5985" y="5220"/>
            <a:chExt cx="2163" cy="860"/>
          </a:xfrm>
        </p:grpSpPr>
        <p:pic>
          <p:nvPicPr>
            <p:cNvPr id="14" name="图片 13"/>
            <p:cNvPicPr>
              <a:picLocks noChangeAspect="1"/>
            </p:cNvPicPr>
            <p:nvPr/>
          </p:nvPicPr>
          <p:blipFill>
            <a:blip r:embed="rId10"/>
            <a:stretch>
              <a:fillRect/>
            </a:stretch>
          </p:blipFill>
          <p:spPr>
            <a:xfrm>
              <a:off x="5985" y="5420"/>
              <a:ext cx="675" cy="661"/>
            </a:xfrm>
            <a:prstGeom prst="rect">
              <a:avLst/>
            </a:prstGeom>
          </p:spPr>
        </p:pic>
        <p:sp>
          <p:nvSpPr>
            <p:cNvPr id="24" name="矩形 23"/>
            <p:cNvSpPr/>
            <p:nvPr/>
          </p:nvSpPr>
          <p:spPr>
            <a:xfrm>
              <a:off x="6852" y="5220"/>
              <a:ext cx="1297" cy="798"/>
            </a:xfrm>
            <a:prstGeom prst="rect">
              <a:avLst/>
            </a:prstGeom>
            <a:noFill/>
            <a:ln w="9525">
              <a:noFill/>
            </a:ln>
          </p:spPr>
          <p:txBody>
            <a:bodyPr wrap="square">
              <a:spAutoFit/>
            </a:bodyPr>
            <a:p>
              <a:pPr indent="0" algn="l" eaLnBrk="1" hangingPunct="1">
                <a:lnSpc>
                  <a:spcPct val="150000"/>
                </a:lnSpc>
                <a:buFont typeface="Wingdings" panose="05000000000000000000" charset="0"/>
                <a:buNone/>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霜点</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35" name="组合 34"/>
          <p:cNvGrpSpPr/>
          <p:nvPr/>
        </p:nvGrpSpPr>
        <p:grpSpPr>
          <a:xfrm>
            <a:off x="9149080" y="2954020"/>
            <a:ext cx="1329690" cy="506730"/>
            <a:chOff x="9202" y="5230"/>
            <a:chExt cx="2094" cy="798"/>
          </a:xfrm>
        </p:grpSpPr>
        <p:pic>
          <p:nvPicPr>
            <p:cNvPr id="16" name="图片 15"/>
            <p:cNvPicPr>
              <a:picLocks noChangeAspect="1"/>
            </p:cNvPicPr>
            <p:nvPr/>
          </p:nvPicPr>
          <p:blipFill>
            <a:blip r:embed="rId11"/>
            <a:stretch>
              <a:fillRect/>
            </a:stretch>
          </p:blipFill>
          <p:spPr>
            <a:xfrm>
              <a:off x="9202" y="5400"/>
              <a:ext cx="550" cy="490"/>
            </a:xfrm>
            <a:prstGeom prst="rect">
              <a:avLst/>
            </a:prstGeom>
          </p:spPr>
        </p:pic>
        <p:sp>
          <p:nvSpPr>
            <p:cNvPr id="25" name="矩形 24"/>
            <p:cNvSpPr/>
            <p:nvPr/>
          </p:nvSpPr>
          <p:spPr>
            <a:xfrm>
              <a:off x="10000" y="5230"/>
              <a:ext cx="1297" cy="798"/>
            </a:xfrm>
            <a:prstGeom prst="rect">
              <a:avLst/>
            </a:prstGeom>
            <a:noFill/>
            <a:ln w="9525">
              <a:noFill/>
            </a:ln>
          </p:spPr>
          <p:txBody>
            <a:bodyPr wrap="square">
              <a:spAutoFit/>
            </a:bodyPr>
            <a:p>
              <a:pPr indent="0" algn="l" eaLnBrk="1" hangingPunct="1">
                <a:lnSpc>
                  <a:spcPct val="150000"/>
                </a:lnSpc>
                <a:buFont typeface="Wingdings" panose="05000000000000000000" charset="0"/>
                <a:buNone/>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风向</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17" name="图片 16"/>
          <p:cNvPicPr>
            <a:picLocks noChangeAspect="1"/>
          </p:cNvPicPr>
          <p:nvPr/>
        </p:nvPicPr>
        <p:blipFill>
          <a:blip r:embed="rId12"/>
          <a:stretch>
            <a:fillRect/>
          </a:stretch>
        </p:blipFill>
        <p:spPr>
          <a:xfrm>
            <a:off x="1643380" y="3704590"/>
            <a:ext cx="461645" cy="501015"/>
          </a:xfrm>
          <a:prstGeom prst="rect">
            <a:avLst/>
          </a:prstGeom>
        </p:spPr>
      </p:pic>
      <p:sp>
        <p:nvSpPr>
          <p:cNvPr id="26" name="矩形 23"/>
          <p:cNvSpPr/>
          <p:nvPr/>
        </p:nvSpPr>
        <p:spPr>
          <a:xfrm>
            <a:off x="2328545" y="3677285"/>
            <a:ext cx="720725" cy="506730"/>
          </a:xfrm>
          <a:prstGeom prst="rect">
            <a:avLst/>
          </a:prstGeom>
          <a:noFill/>
          <a:ln w="9525">
            <a:noFill/>
          </a:ln>
        </p:spPr>
        <p:txBody>
          <a:bodyPr wrap="square">
            <a:spAutoFit/>
          </a:bodyPr>
          <a:p>
            <a:pPr indent="0" algn="l" eaLnBrk="1" hangingPunct="1">
              <a:lnSpc>
                <a:spcPct val="150000"/>
              </a:lnSpc>
              <a:buFont typeface="Wingdings" panose="05000000000000000000" charset="0"/>
              <a:buNone/>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压强</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6" name="组合 35"/>
          <p:cNvGrpSpPr/>
          <p:nvPr/>
        </p:nvGrpSpPr>
        <p:grpSpPr>
          <a:xfrm>
            <a:off x="9228455" y="2236470"/>
            <a:ext cx="1452880" cy="529590"/>
            <a:chOff x="5956" y="6401"/>
            <a:chExt cx="2288" cy="834"/>
          </a:xfrm>
        </p:grpSpPr>
        <p:pic>
          <p:nvPicPr>
            <p:cNvPr id="18" name="图片 17"/>
            <p:cNvPicPr>
              <a:picLocks noChangeAspect="1"/>
            </p:cNvPicPr>
            <p:nvPr/>
          </p:nvPicPr>
          <p:blipFill>
            <a:blip r:embed="rId13"/>
            <a:stretch>
              <a:fillRect/>
            </a:stretch>
          </p:blipFill>
          <p:spPr>
            <a:xfrm>
              <a:off x="5956" y="6605"/>
              <a:ext cx="672" cy="630"/>
            </a:xfrm>
            <a:prstGeom prst="rect">
              <a:avLst/>
            </a:prstGeom>
          </p:spPr>
        </p:pic>
        <p:sp>
          <p:nvSpPr>
            <p:cNvPr id="27" name="矩形 26"/>
            <p:cNvSpPr/>
            <p:nvPr/>
          </p:nvSpPr>
          <p:spPr>
            <a:xfrm>
              <a:off x="6948" y="6401"/>
              <a:ext cx="1297" cy="798"/>
            </a:xfrm>
            <a:prstGeom prst="rect">
              <a:avLst/>
            </a:prstGeom>
            <a:noFill/>
            <a:ln w="9525">
              <a:noFill/>
            </a:ln>
          </p:spPr>
          <p:txBody>
            <a:bodyPr wrap="square">
              <a:spAutoFit/>
            </a:bodyPr>
            <a:p>
              <a:pPr indent="0" algn="l" eaLnBrk="1" hangingPunct="1">
                <a:lnSpc>
                  <a:spcPct val="150000"/>
                </a:lnSpc>
                <a:buFont typeface="Wingdings" panose="05000000000000000000" charset="0"/>
                <a:buNone/>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流量</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38" name="组合 37"/>
          <p:cNvGrpSpPr/>
          <p:nvPr/>
        </p:nvGrpSpPr>
        <p:grpSpPr>
          <a:xfrm>
            <a:off x="3656330" y="3698875"/>
            <a:ext cx="1780540" cy="518160"/>
            <a:chOff x="9182" y="6307"/>
            <a:chExt cx="2804" cy="816"/>
          </a:xfrm>
        </p:grpSpPr>
        <p:pic>
          <p:nvPicPr>
            <p:cNvPr id="29" name="图片 28"/>
            <p:cNvPicPr>
              <a:picLocks noChangeAspect="1"/>
            </p:cNvPicPr>
            <p:nvPr/>
          </p:nvPicPr>
          <p:blipFill>
            <a:blip r:embed="rId14"/>
            <a:stretch>
              <a:fillRect/>
            </a:stretch>
          </p:blipFill>
          <p:spPr>
            <a:xfrm>
              <a:off x="9182" y="6445"/>
              <a:ext cx="679" cy="679"/>
            </a:xfrm>
            <a:prstGeom prst="rect">
              <a:avLst/>
            </a:prstGeom>
          </p:spPr>
        </p:pic>
        <p:sp>
          <p:nvSpPr>
            <p:cNvPr id="30" name="矩形 29"/>
            <p:cNvSpPr/>
            <p:nvPr/>
          </p:nvSpPr>
          <p:spPr>
            <a:xfrm>
              <a:off x="10102" y="6307"/>
              <a:ext cx="1885" cy="798"/>
            </a:xfrm>
            <a:prstGeom prst="rect">
              <a:avLst/>
            </a:prstGeom>
            <a:noFill/>
            <a:ln w="9525">
              <a:noFill/>
            </a:ln>
          </p:spPr>
          <p:txBody>
            <a:bodyPr wrap="square">
              <a:spAutoFit/>
            </a:bodyPr>
            <a:p>
              <a:pPr indent="0" algn="l" eaLnBrk="1" hangingPunct="1">
                <a:lnSpc>
                  <a:spcPct val="150000"/>
                </a:lnSpc>
                <a:buFont typeface="Wingdings" panose="05000000000000000000" charset="0"/>
                <a:buNone/>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裂隙宽度</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39" name="组合 38"/>
          <p:cNvGrpSpPr/>
          <p:nvPr/>
        </p:nvGrpSpPr>
        <p:grpSpPr>
          <a:xfrm>
            <a:off x="5730240" y="3747770"/>
            <a:ext cx="1727200" cy="506730"/>
            <a:chOff x="2760" y="7426"/>
            <a:chExt cx="2720" cy="798"/>
          </a:xfrm>
        </p:grpSpPr>
        <p:pic>
          <p:nvPicPr>
            <p:cNvPr id="31" name="图片 30"/>
            <p:cNvPicPr>
              <a:picLocks noChangeAspect="1"/>
            </p:cNvPicPr>
            <p:nvPr/>
          </p:nvPicPr>
          <p:blipFill>
            <a:blip r:embed="rId15"/>
            <a:stretch>
              <a:fillRect/>
            </a:stretch>
          </p:blipFill>
          <p:spPr>
            <a:xfrm>
              <a:off x="2760" y="7515"/>
              <a:ext cx="700" cy="620"/>
            </a:xfrm>
            <a:prstGeom prst="rect">
              <a:avLst/>
            </a:prstGeom>
          </p:spPr>
        </p:pic>
        <p:sp>
          <p:nvSpPr>
            <p:cNvPr id="32" name="矩形 23"/>
            <p:cNvSpPr/>
            <p:nvPr/>
          </p:nvSpPr>
          <p:spPr>
            <a:xfrm>
              <a:off x="3676" y="7426"/>
              <a:ext cx="1804" cy="798"/>
            </a:xfrm>
            <a:prstGeom prst="rect">
              <a:avLst/>
            </a:prstGeom>
            <a:noFill/>
            <a:ln w="9525">
              <a:noFill/>
            </a:ln>
          </p:spPr>
          <p:txBody>
            <a:bodyPr wrap="square">
              <a:spAutoFit/>
            </a:bodyPr>
            <a:p>
              <a:pPr indent="0" algn="l" eaLnBrk="1" hangingPunct="1">
                <a:lnSpc>
                  <a:spcPct val="150000"/>
                </a:lnSpc>
                <a:buFont typeface="Wingdings" panose="05000000000000000000" charset="0"/>
                <a:buNone/>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变化幅度</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368" y="6669229"/>
            <a:ext cx="2354111"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4918919" y="6669229"/>
            <a:ext cx="2354111"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p:nvSpPr>
        <p:spPr>
          <a:xfrm>
            <a:off x="9831125" y="6669229"/>
            <a:ext cx="2363255"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p:nvSpPr>
        <p:spPr>
          <a:xfrm>
            <a:off x="2442565" y="6669229"/>
            <a:ext cx="2357659" cy="1887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p:nvSpPr>
        <p:spPr>
          <a:xfrm>
            <a:off x="7373241" y="6669229"/>
            <a:ext cx="2357659" cy="1887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矩形 14"/>
          <p:cNvSpPr/>
          <p:nvPr/>
        </p:nvSpPr>
        <p:spPr>
          <a:xfrm>
            <a:off x="-1945" y="0"/>
            <a:ext cx="4771209"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100" normalizeH="0" baseline="0" dirty="0">
                <a:ln>
                  <a:noFill/>
                </a:ln>
                <a:solidFill>
                  <a:prstClr val="white"/>
                </a:solidFill>
                <a:effectLst/>
                <a:uLnTx/>
                <a:uFillTx/>
                <a:latin typeface="微软雅黑" panose="020B0503020204020204" pitchFamily="34" charset="-122"/>
                <a:ea typeface="微软雅黑" panose="020B0503020204020204" pitchFamily="34" charset="-122"/>
                <a:cs typeface="+mn-cs"/>
              </a:rPr>
              <a:t>研究</a:t>
            </a:r>
            <a:r>
              <a:rPr kumimoji="0" lang="zh-CN" altLang="en-US" sz="3600" b="1" i="0" u="none" strike="noStrike" kern="1200" cap="none" spc="-100" normalizeH="0" baseline="0" dirty="0">
                <a:ln>
                  <a:noFill/>
                </a:ln>
                <a:solidFill>
                  <a:prstClr val="white"/>
                </a:solidFill>
                <a:effectLst/>
                <a:uLnTx/>
                <a:uFillTx/>
                <a:latin typeface="微软雅黑" panose="020B0503020204020204" pitchFamily="34" charset="-122"/>
                <a:ea typeface="微软雅黑" panose="020B0503020204020204" pitchFamily="34" charset="-122"/>
                <a:cs typeface="+mn-cs"/>
              </a:rPr>
              <a:t>内容</a:t>
            </a:r>
            <a:endParaRPr kumimoji="0" lang="zh-CN" altLang="en-US" sz="3600" b="1" i="0" u="none" strike="noStrike" kern="1200" cap="none" spc="-100" normalizeH="0" baseline="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6" name="图片 15"/>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a:off x="4860685" y="0"/>
            <a:ext cx="2354111" cy="1052835"/>
          </a:xfrm>
          <a:prstGeom prst="rect">
            <a:avLst/>
          </a:prstGeom>
        </p:spPr>
      </p:pic>
      <p:pic>
        <p:nvPicPr>
          <p:cNvPr id="17" name="图片 16"/>
          <p:cNvPicPr>
            <a:picLocks noChangeAspect="1"/>
          </p:cNvPicPr>
          <p:nvPr/>
        </p:nvPicPr>
        <p:blipFill rotWithShape="1">
          <a:blip r:embed="rId2" cstate="print">
            <a:extLst>
              <a:ext uri="{28A0092B-C50C-407E-A947-70E740481C1C}">
                <a14:useLocalDpi xmlns:a14="http://schemas.microsoft.com/office/drawing/2010/main" val="0"/>
              </a:ext>
            </a:extLst>
          </a:blip>
          <a:srcRect t="23035" b="9881"/>
          <a:stretch>
            <a:fillRect/>
          </a:stretch>
        </p:blipFill>
        <p:spPr>
          <a:xfrm>
            <a:off x="9837893" y="3"/>
            <a:ext cx="2354111" cy="1052836"/>
          </a:xfrm>
          <a:prstGeom prst="rect">
            <a:avLst/>
          </a:prstGeom>
        </p:spPr>
      </p:pic>
      <p:sp>
        <p:nvSpPr>
          <p:cNvPr id="18" name="矩形 17"/>
          <p:cNvSpPr/>
          <p:nvPr/>
        </p:nvSpPr>
        <p:spPr>
          <a:xfrm>
            <a:off x="7324271" y="0"/>
            <a:ext cx="2403611"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40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01" y="176485"/>
            <a:ext cx="808653" cy="720399"/>
          </a:xfrm>
          <a:prstGeom prst="rect">
            <a:avLst/>
          </a:prstGeom>
        </p:spPr>
      </p:pic>
      <p:pic>
        <p:nvPicPr>
          <p:cNvPr id="20" name="图片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31911" y="106156"/>
            <a:ext cx="982617" cy="861056"/>
          </a:xfrm>
          <a:prstGeom prst="rect">
            <a:avLst/>
          </a:prstGeom>
        </p:spPr>
      </p:pic>
      <p:sp>
        <p:nvSpPr>
          <p:cNvPr id="21" name="TextBox 3"/>
          <p:cNvSpPr txBox="1"/>
          <p:nvPr/>
        </p:nvSpPr>
        <p:spPr>
          <a:xfrm>
            <a:off x="0" y="1335661"/>
            <a:ext cx="8796020" cy="607695"/>
          </a:xfrm>
          <a:prstGeom prst="rect">
            <a:avLst/>
          </a:prstGeom>
          <a:noFill/>
        </p:spPr>
        <p:txBody>
          <a:bodyPr wrap="square" rtlCol="0">
            <a:spAutoFit/>
          </a:bodyPr>
          <a:lstStyle>
            <a:defPPr>
              <a:defRPr lang="zh-CN"/>
            </a:defPPr>
            <a:lvl1pPr marL="342900" indent="-342900" algn="just">
              <a:lnSpc>
                <a:spcPct val="140000"/>
              </a:lnSpc>
              <a:spcAft>
                <a:spcPts val="0"/>
              </a:spcAft>
              <a:buFont typeface="Wingdings" panose="05000000000000000000" charset="0"/>
              <a:buChar char="Ø"/>
              <a:defRPr sz="2400">
                <a:solidFill>
                  <a:srgbClr val="0000FF"/>
                </a:solidFill>
                <a:latin typeface="华文中宋" panose="02010600040101010101" pitchFamily="2" charset="-122"/>
                <a:ea typeface="华文中宋" panose="02010600040101010101" pitchFamily="2" charset="-122"/>
                <a:cs typeface="Times New Roman" panose="02020603050405020304" pitchFamily="18" charset="0"/>
              </a:defRPr>
            </a:lvl1pPr>
          </a:lstStyle>
          <a:p>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石窟寺岩体稳定性预测评估系统</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678815" y="1835150"/>
            <a:ext cx="10495280" cy="645160"/>
          </a:xfrm>
          <a:prstGeom prst="rect">
            <a:avLst/>
          </a:prstGeom>
          <a:noFill/>
        </p:spPr>
        <p:txBody>
          <a:bodyPr wrap="square" rtlCol="0" anchor="t">
            <a:spAutoFit/>
          </a:bodyPr>
          <a:p>
            <a:pPr marL="0" marR="0" algn="just">
              <a:lnSpc>
                <a:spcPct val="150000"/>
              </a:lnSpc>
              <a:spcBef>
                <a:spcPts val="0"/>
              </a:spcBef>
              <a:spcAft>
                <a:spcPts val="0"/>
              </a:spcAft>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课题</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研究痛点和优势</a:t>
            </a:r>
            <a:endParaRPr lang="en-US" altLang="zh-CN" sz="2400" b="1" kern="1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68" name="组合 67"/>
          <p:cNvGrpSpPr/>
          <p:nvPr/>
        </p:nvGrpSpPr>
        <p:grpSpPr>
          <a:xfrm>
            <a:off x="1039495" y="2874010"/>
            <a:ext cx="3009900" cy="2915920"/>
            <a:chOff x="4225068" y="1667122"/>
            <a:chExt cx="3623075" cy="2346610"/>
          </a:xfrm>
        </p:grpSpPr>
        <p:sp>
          <p:nvSpPr>
            <p:cNvPr id="69" name="矩形 68"/>
            <p:cNvSpPr/>
            <p:nvPr/>
          </p:nvSpPr>
          <p:spPr>
            <a:xfrm>
              <a:off x="4225068" y="1783378"/>
              <a:ext cx="3623075" cy="2230354"/>
            </a:xfrm>
            <a:prstGeom prst="rect">
              <a:avLst/>
            </a:prstGeom>
            <a:noFill/>
            <a:ln w="19050" cap="flat" cmpd="sng" algn="ctr">
              <a:solidFill>
                <a:srgbClr val="014B88"/>
              </a:solidFill>
              <a:prstDash val="solid"/>
              <a:miter lim="800000"/>
            </a:ln>
            <a:effectLst/>
          </p:spPr>
          <p:txBody>
            <a:bodyPr lIns="68580" tIns="34290" rIns="68580" bIns="34290"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70" name="组合 69"/>
            <p:cNvGrpSpPr/>
            <p:nvPr/>
          </p:nvGrpSpPr>
          <p:grpSpPr>
            <a:xfrm>
              <a:off x="4384185" y="1667122"/>
              <a:ext cx="3302677" cy="447665"/>
              <a:chOff x="1236125" y="1657400"/>
              <a:chExt cx="1953818" cy="400212"/>
            </a:xfrm>
          </p:grpSpPr>
          <p:sp>
            <p:nvSpPr>
              <p:cNvPr id="72" name="梯形 71"/>
              <p:cNvSpPr/>
              <p:nvPr/>
            </p:nvSpPr>
            <p:spPr>
              <a:xfrm>
                <a:off x="1236125" y="1657401"/>
                <a:ext cx="1953818" cy="103929"/>
              </a:xfrm>
              <a:prstGeom prst="trapezoid">
                <a:avLst>
                  <a:gd name="adj" fmla="val 107452"/>
                </a:avLst>
              </a:prstGeom>
              <a:solidFill>
                <a:srgbClr val="014B88"/>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p>
                <a:pPr algn="ctr"/>
                <a:endParaRPr lang="zh-CN" altLang="en-US"/>
              </a:p>
            </p:txBody>
          </p:sp>
          <p:sp>
            <p:nvSpPr>
              <p:cNvPr id="73" name="流程图: 离页连接符 72"/>
              <p:cNvSpPr/>
              <p:nvPr/>
            </p:nvSpPr>
            <p:spPr>
              <a:xfrm>
                <a:off x="1325953" y="1657400"/>
                <a:ext cx="1765232" cy="400212"/>
              </a:xfrm>
              <a:prstGeom prst="flowChartOffpageConnector">
                <a:avLst/>
              </a:prstGeom>
              <a:solidFill>
                <a:srgbClr val="45A4C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p>
                <a:pPr algn="ctr"/>
                <a:r>
                  <a:rPr lang="zh-CN" altLang="en-US" sz="2800" b="1" spc="2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痛</a:t>
                </a:r>
                <a:r>
                  <a:rPr lang="en-US" altLang="zh-CN" sz="2800" b="1" spc="2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800" b="1" spc="2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点</a:t>
                </a:r>
                <a:endParaRPr lang="zh-CN" altLang="en-US" sz="2800" b="1" spc="2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1" name="矩形 70"/>
            <p:cNvSpPr/>
            <p:nvPr/>
          </p:nvSpPr>
          <p:spPr>
            <a:xfrm>
              <a:off x="4225069" y="2103639"/>
              <a:ext cx="3556857" cy="1559637"/>
            </a:xfrm>
            <a:prstGeom prst="rect">
              <a:avLst/>
            </a:prstGeom>
          </p:spPr>
          <p:txBody>
            <a:bodyPr wrap="square">
              <a:spAutoFit/>
            </a:bodyPr>
            <a:p>
              <a:pPr marL="342900" indent="-342900" defTabSz="609600">
                <a:lnSpc>
                  <a:spcPct val="120000"/>
                </a:lnSpc>
                <a:buClr>
                  <a:srgbClr val="014B88"/>
                </a:buClr>
                <a:buFont typeface="Wingdings" panose="05000000000000000000" pitchFamily="2" charset="2"/>
                <a:buChar char="u"/>
              </a:pPr>
              <a:r>
                <a:rPr lang="zh-CN" altLang="en-US" sz="2000" b="1" kern="0" dirty="0">
                  <a:latin typeface="微软雅黑" panose="020B0503020204020204" pitchFamily="34" charset="-122"/>
                  <a:ea typeface="微软雅黑" panose="020B0503020204020204" pitchFamily="34" charset="-122"/>
                </a:rPr>
                <a:t>石窟寺稳定性变化是一个</a:t>
              </a:r>
              <a:r>
                <a:rPr lang="zh-CN" altLang="en-US" sz="2000" b="1" kern="0" dirty="0">
                  <a:solidFill>
                    <a:srgbClr val="FF0000"/>
                  </a:solidFill>
                  <a:latin typeface="微软雅黑" panose="020B0503020204020204" pitchFamily="34" charset="-122"/>
                  <a:ea typeface="微软雅黑" panose="020B0503020204020204" pitchFamily="34" charset="-122"/>
                </a:rPr>
                <a:t>极其漫长</a:t>
              </a:r>
              <a:r>
                <a:rPr lang="zh-CN" altLang="en-US" sz="2000" b="1" kern="0" dirty="0">
                  <a:latin typeface="微软雅黑" panose="020B0503020204020204" pitchFamily="34" charset="-122"/>
                  <a:ea typeface="微软雅黑" panose="020B0503020204020204" pitchFamily="34" charset="-122"/>
                </a:rPr>
                <a:t>的过程；</a:t>
              </a:r>
              <a:endParaRPr lang="zh-CN" altLang="en-US" sz="2000" b="1" kern="0" dirty="0">
                <a:latin typeface="微软雅黑" panose="020B0503020204020204" pitchFamily="34" charset="-122"/>
                <a:ea typeface="微软雅黑" panose="020B0503020204020204" pitchFamily="34" charset="-122"/>
              </a:endParaRPr>
            </a:p>
            <a:p>
              <a:pPr marL="342900" indent="-342900" defTabSz="609600">
                <a:lnSpc>
                  <a:spcPct val="120000"/>
                </a:lnSpc>
                <a:buClr>
                  <a:srgbClr val="014B88"/>
                </a:buClr>
                <a:buFont typeface="Wingdings" panose="05000000000000000000" pitchFamily="2" charset="2"/>
                <a:buChar char="u"/>
              </a:pPr>
              <a:endParaRPr lang="zh-CN" altLang="en-US" sz="2000" b="1" kern="0" dirty="0">
                <a:latin typeface="微软雅黑" panose="020B0503020204020204" pitchFamily="34" charset="-122"/>
                <a:ea typeface="微软雅黑" panose="020B0503020204020204" pitchFamily="34" charset="-122"/>
              </a:endParaRPr>
            </a:p>
            <a:p>
              <a:pPr marL="342900" indent="-342900" defTabSz="609600">
                <a:lnSpc>
                  <a:spcPct val="120000"/>
                </a:lnSpc>
                <a:buClr>
                  <a:srgbClr val="014B88"/>
                </a:buClr>
                <a:buFont typeface="Wingdings" panose="05000000000000000000" pitchFamily="2" charset="2"/>
                <a:buChar char="u"/>
              </a:pPr>
              <a:r>
                <a:rPr lang="zh-CN" altLang="en-US" sz="2000" b="1" kern="0" dirty="0">
                  <a:latin typeface="微软雅黑" panose="020B0503020204020204" pitchFamily="34" charset="-122"/>
                  <a:ea typeface="微软雅黑" panose="020B0503020204020204" pitchFamily="34" charset="-122"/>
                </a:rPr>
                <a:t>石窟寺稳定性受到</a:t>
              </a:r>
              <a:r>
                <a:rPr lang="zh-CN" altLang="en-US" sz="2000" b="1" kern="0" dirty="0">
                  <a:solidFill>
                    <a:srgbClr val="FF0000"/>
                  </a:solidFill>
                  <a:latin typeface="微软雅黑" panose="020B0503020204020204" pitchFamily="34" charset="-122"/>
                  <a:ea typeface="微软雅黑" panose="020B0503020204020204" pitchFamily="34" charset="-122"/>
                </a:rPr>
                <a:t>多种因素综合</a:t>
              </a:r>
              <a:r>
                <a:rPr lang="zh-CN" altLang="en-US" sz="2000" b="1" kern="0" dirty="0">
                  <a:latin typeface="微软雅黑" panose="020B0503020204020204" pitchFamily="34" charset="-122"/>
                  <a:ea typeface="微软雅黑" panose="020B0503020204020204" pitchFamily="34" charset="-122"/>
                </a:rPr>
                <a:t>作用。</a:t>
              </a:r>
              <a:endParaRPr lang="en-US" altLang="zh-CN" sz="2000" b="1" kern="0" dirty="0">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4486393" y="2668351"/>
            <a:ext cx="3651250" cy="3248025"/>
            <a:chOff x="4225068" y="1667122"/>
            <a:chExt cx="3623124" cy="2613667"/>
          </a:xfrm>
        </p:grpSpPr>
        <p:sp>
          <p:nvSpPr>
            <p:cNvPr id="4" name="矩形 3"/>
            <p:cNvSpPr/>
            <p:nvPr/>
          </p:nvSpPr>
          <p:spPr>
            <a:xfrm>
              <a:off x="4225068" y="1783626"/>
              <a:ext cx="3623124" cy="2497163"/>
            </a:xfrm>
            <a:prstGeom prst="rect">
              <a:avLst/>
            </a:prstGeom>
            <a:noFill/>
            <a:ln w="19050" cap="flat" cmpd="sng" algn="ctr">
              <a:solidFill>
                <a:srgbClr val="014B88"/>
              </a:solidFill>
              <a:prstDash val="solid"/>
              <a:miter lim="800000"/>
            </a:ln>
            <a:effectLst/>
          </p:spPr>
          <p:txBody>
            <a:bodyPr lIns="68580" tIns="34290" rIns="68580" bIns="34290"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5" name="组合 4"/>
            <p:cNvGrpSpPr/>
            <p:nvPr/>
          </p:nvGrpSpPr>
          <p:grpSpPr>
            <a:xfrm>
              <a:off x="4384185" y="1667122"/>
              <a:ext cx="3302677" cy="447665"/>
              <a:chOff x="1236125" y="1657400"/>
              <a:chExt cx="1953818" cy="400212"/>
            </a:xfrm>
          </p:grpSpPr>
          <p:sp>
            <p:nvSpPr>
              <p:cNvPr id="11" name="梯形 10"/>
              <p:cNvSpPr/>
              <p:nvPr/>
            </p:nvSpPr>
            <p:spPr>
              <a:xfrm>
                <a:off x="1236125" y="1657401"/>
                <a:ext cx="1953818" cy="103929"/>
              </a:xfrm>
              <a:prstGeom prst="trapezoid">
                <a:avLst>
                  <a:gd name="adj" fmla="val 107452"/>
                </a:avLst>
              </a:prstGeom>
              <a:solidFill>
                <a:srgbClr val="014B88"/>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p>
                <a:pPr algn="ctr"/>
                <a:endParaRPr lang="zh-CN" altLang="en-US"/>
              </a:p>
            </p:txBody>
          </p:sp>
          <p:sp>
            <p:nvSpPr>
              <p:cNvPr id="12" name="流程图: 离页连接符 11"/>
              <p:cNvSpPr/>
              <p:nvPr/>
            </p:nvSpPr>
            <p:spPr>
              <a:xfrm>
                <a:off x="1325953" y="1657400"/>
                <a:ext cx="1765232" cy="400212"/>
              </a:xfrm>
              <a:prstGeom prst="flowChartOffpageConnector">
                <a:avLst/>
              </a:prstGeom>
              <a:solidFill>
                <a:srgbClr val="45A4C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p>
                <a:pPr algn="ctr"/>
                <a:r>
                  <a:rPr lang="zh-CN" altLang="en-US" sz="2800" b="1" spc="2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挑 战</a:t>
                </a:r>
                <a:endParaRPr lang="zh-CN" altLang="en-US" sz="2800" b="1" spc="2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3" name="矩形 12"/>
            <p:cNvSpPr/>
            <p:nvPr/>
          </p:nvSpPr>
          <p:spPr>
            <a:xfrm>
              <a:off x="4225069" y="2103639"/>
              <a:ext cx="3556857" cy="2153784"/>
            </a:xfrm>
            <a:prstGeom prst="rect">
              <a:avLst/>
            </a:prstGeom>
          </p:spPr>
          <p:txBody>
            <a:bodyPr wrap="square">
              <a:spAutoFit/>
            </a:bodyPr>
            <a:p>
              <a:pPr marL="342900" indent="-342900" defTabSz="609600">
                <a:lnSpc>
                  <a:spcPct val="120000"/>
                </a:lnSpc>
                <a:buClr>
                  <a:srgbClr val="014B88"/>
                </a:buClr>
                <a:buFont typeface="Wingdings" panose="05000000000000000000" pitchFamily="2" charset="2"/>
                <a:buChar char="u"/>
              </a:pPr>
              <a:r>
                <a:rPr lang="zh-CN" altLang="en-US" sz="2000" b="1" kern="0" dirty="0">
                  <a:latin typeface="微软雅黑" panose="020B0503020204020204" pitchFamily="34" charset="-122"/>
                  <a:ea typeface="微软雅黑" panose="020B0503020204020204" pitchFamily="34" charset="-122"/>
                </a:rPr>
                <a:t>建模难度很大，常规以大数据</a:t>
              </a:r>
              <a:r>
                <a:rPr lang="en-US" altLang="zh-CN" sz="2000" b="1" kern="0" dirty="0">
                  <a:latin typeface="微软雅黑" panose="020B0503020204020204" pitchFamily="34" charset="-122"/>
                  <a:ea typeface="微软雅黑" panose="020B0503020204020204" pitchFamily="34" charset="-122"/>
                </a:rPr>
                <a:t>+</a:t>
              </a:r>
              <a:r>
                <a:rPr lang="zh-CN" altLang="en-US" sz="2000" b="1" kern="0" dirty="0">
                  <a:latin typeface="微软雅黑" panose="020B0503020204020204" pitchFamily="34" charset="-122"/>
                  <a:ea typeface="微软雅黑" panose="020B0503020204020204" pitchFamily="34" charset="-122"/>
                </a:rPr>
                <a:t>深度学习的建模技术失效；</a:t>
              </a:r>
              <a:endParaRPr lang="zh-CN" altLang="en-US" sz="2000" b="1" kern="0" dirty="0">
                <a:latin typeface="微软雅黑" panose="020B0503020204020204" pitchFamily="34" charset="-122"/>
                <a:ea typeface="微软雅黑" panose="020B0503020204020204" pitchFamily="34" charset="-122"/>
              </a:endParaRPr>
            </a:p>
            <a:p>
              <a:pPr marL="342900" indent="-342900" defTabSz="609600">
                <a:lnSpc>
                  <a:spcPct val="120000"/>
                </a:lnSpc>
                <a:buClr>
                  <a:srgbClr val="014B88"/>
                </a:buClr>
                <a:buFont typeface="Wingdings" panose="05000000000000000000" pitchFamily="2" charset="2"/>
                <a:buChar char="u"/>
              </a:pPr>
              <a:r>
                <a:rPr lang="zh-CN" altLang="en-US" sz="2000" b="1" kern="0" dirty="0">
                  <a:latin typeface="微软雅黑" panose="020B0503020204020204" pitchFamily="34" charset="-122"/>
                  <a:ea typeface="微软雅黑" panose="020B0503020204020204" pitchFamily="34" charset="-122"/>
                </a:rPr>
                <a:t>如何体现不同地理空间、时间、自然环境、洞窟材质和结构等因素对稳定性的影响；</a:t>
              </a:r>
              <a:endParaRPr lang="zh-CN" altLang="en-US" sz="2000" b="1" kern="0" dirty="0">
                <a:latin typeface="微软雅黑" panose="020B0503020204020204" pitchFamily="34" charset="-122"/>
                <a:ea typeface="微软雅黑" panose="020B0503020204020204" pitchFamily="34" charset="-122"/>
              </a:endParaRPr>
            </a:p>
            <a:p>
              <a:pPr marL="342900" indent="-342900" defTabSz="609600">
                <a:lnSpc>
                  <a:spcPct val="120000"/>
                </a:lnSpc>
                <a:buClr>
                  <a:srgbClr val="014B88"/>
                </a:buClr>
                <a:buFont typeface="Wingdings" panose="05000000000000000000" pitchFamily="2" charset="2"/>
                <a:buChar char="u"/>
              </a:pPr>
              <a:r>
                <a:rPr lang="zh-CN" altLang="en-US" sz="2000" b="1" kern="0" dirty="0">
                  <a:latin typeface="微软雅黑" panose="020B0503020204020204" pitchFamily="34" charset="-122"/>
                  <a:ea typeface="微软雅黑" panose="020B0503020204020204" pitchFamily="34" charset="-122"/>
                </a:rPr>
                <a:t>几乎无法验证。</a:t>
              </a:r>
              <a:endParaRPr lang="zh-CN" altLang="en-US" sz="2000" b="1" kern="0" dirty="0">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a:off x="8708390" y="2670810"/>
            <a:ext cx="3009900" cy="3403730"/>
            <a:chOff x="4225068" y="1667122"/>
            <a:chExt cx="3623075" cy="2739179"/>
          </a:xfrm>
        </p:grpSpPr>
        <p:sp>
          <p:nvSpPr>
            <p:cNvPr id="23" name="矩形 22"/>
            <p:cNvSpPr/>
            <p:nvPr/>
          </p:nvSpPr>
          <p:spPr>
            <a:xfrm>
              <a:off x="4225068" y="1783124"/>
              <a:ext cx="3623075" cy="2623073"/>
            </a:xfrm>
            <a:prstGeom prst="rect">
              <a:avLst/>
            </a:prstGeom>
            <a:noFill/>
            <a:ln w="19050" cap="flat" cmpd="sng" algn="ctr">
              <a:solidFill>
                <a:srgbClr val="014B88"/>
              </a:solidFill>
              <a:prstDash val="solid"/>
              <a:miter lim="800000"/>
            </a:ln>
            <a:effectLst/>
          </p:spPr>
          <p:txBody>
            <a:bodyPr lIns="68580" tIns="34290" rIns="68580" bIns="34290"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25" name="组合 24"/>
            <p:cNvGrpSpPr/>
            <p:nvPr/>
          </p:nvGrpSpPr>
          <p:grpSpPr>
            <a:xfrm>
              <a:off x="4384185" y="1667122"/>
              <a:ext cx="3302677" cy="447665"/>
              <a:chOff x="1236125" y="1657400"/>
              <a:chExt cx="1953818" cy="400212"/>
            </a:xfrm>
          </p:grpSpPr>
          <p:sp>
            <p:nvSpPr>
              <p:cNvPr id="26" name="梯形 25"/>
              <p:cNvSpPr/>
              <p:nvPr/>
            </p:nvSpPr>
            <p:spPr>
              <a:xfrm>
                <a:off x="1236125" y="1657401"/>
                <a:ext cx="1953818" cy="103929"/>
              </a:xfrm>
              <a:prstGeom prst="trapezoid">
                <a:avLst>
                  <a:gd name="adj" fmla="val 107452"/>
                </a:avLst>
              </a:prstGeom>
              <a:solidFill>
                <a:srgbClr val="014B88"/>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p>
                <a:pPr algn="ctr"/>
                <a:endParaRPr lang="zh-CN" altLang="en-US"/>
              </a:p>
            </p:txBody>
          </p:sp>
          <p:sp>
            <p:nvSpPr>
              <p:cNvPr id="27" name="流程图: 离页连接符 26"/>
              <p:cNvSpPr/>
              <p:nvPr/>
            </p:nvSpPr>
            <p:spPr>
              <a:xfrm>
                <a:off x="1325953" y="1657400"/>
                <a:ext cx="1765232" cy="400212"/>
              </a:xfrm>
              <a:prstGeom prst="flowChartOffpageConnector">
                <a:avLst/>
              </a:prstGeom>
              <a:solidFill>
                <a:srgbClr val="45A4C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p>
                <a:pPr algn="ctr"/>
                <a:r>
                  <a:rPr lang="zh-CN" sz="2800" b="1" spc="2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优</a:t>
                </a:r>
                <a:r>
                  <a:rPr lang="en-US" altLang="zh-CN" sz="2800" b="1" spc="2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zh-CN" sz="2800" b="1" spc="2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势</a:t>
                </a:r>
                <a:endParaRPr lang="zh-CN" sz="2800" b="1" spc="2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8" name="矩形 27"/>
            <p:cNvSpPr/>
            <p:nvPr/>
          </p:nvSpPr>
          <p:spPr>
            <a:xfrm>
              <a:off x="4225069" y="2103639"/>
              <a:ext cx="3556857" cy="2302662"/>
            </a:xfrm>
            <a:prstGeom prst="rect">
              <a:avLst/>
            </a:prstGeom>
          </p:spPr>
          <p:txBody>
            <a:bodyPr wrap="square">
              <a:spAutoFit/>
            </a:bodyPr>
            <a:p>
              <a:pPr marL="342900" indent="-342900" defTabSz="609600">
                <a:lnSpc>
                  <a:spcPct val="150000"/>
                </a:lnSpc>
                <a:buClr>
                  <a:srgbClr val="014B88"/>
                </a:buClr>
                <a:buFont typeface="Wingdings" panose="05000000000000000000" pitchFamily="2" charset="2"/>
                <a:buChar char="u"/>
              </a:pPr>
              <a:r>
                <a:rPr lang="zh-CN" altLang="en-US" sz="2000" b="1" kern="0" dirty="0">
                  <a:latin typeface="微软雅黑" panose="020B0503020204020204" pitchFamily="34" charset="-122"/>
                  <a:ea typeface="微软雅黑" panose="020B0503020204020204" pitchFamily="34" charset="-122"/>
                  <a:sym typeface="+mn-ea"/>
                </a:rPr>
                <a:t>对于石窟寺稳定性退化机理的深入研究。</a:t>
              </a:r>
              <a:endParaRPr lang="zh-CN" altLang="en-US" sz="2000" b="1" kern="0" dirty="0">
                <a:latin typeface="微软雅黑" panose="020B0503020204020204" pitchFamily="34" charset="-122"/>
                <a:ea typeface="微软雅黑" panose="020B0503020204020204" pitchFamily="34" charset="-122"/>
              </a:endParaRPr>
            </a:p>
            <a:p>
              <a:pPr marL="342900" indent="-342900" defTabSz="609600">
                <a:lnSpc>
                  <a:spcPct val="150000"/>
                </a:lnSpc>
                <a:buClr>
                  <a:srgbClr val="014B88"/>
                </a:buClr>
                <a:buFont typeface="Wingdings" panose="05000000000000000000" pitchFamily="2" charset="2"/>
                <a:buChar char="u"/>
              </a:pPr>
              <a:r>
                <a:rPr lang="zh-CN" altLang="en-US" sz="2000" b="1" kern="0" dirty="0">
                  <a:latin typeface="微软雅黑" panose="020B0503020204020204" pitchFamily="34" charset="-122"/>
                  <a:ea typeface="微软雅黑" panose="020B0503020204020204" pitchFamily="34" charset="-122"/>
                  <a:sym typeface="+mn-ea"/>
                </a:rPr>
                <a:t>项目执行期间，针对南北两个石窟寺采集的多元数据；</a:t>
              </a:r>
              <a:endParaRPr lang="zh-CN" altLang="en-US" sz="2000" b="1" kern="0" dirty="0">
                <a:latin typeface="微软雅黑" panose="020B0503020204020204" pitchFamily="34" charset="-122"/>
                <a:ea typeface="微软雅黑" panose="020B0503020204020204" pitchFamily="34" charset="-122"/>
              </a:endParaRPr>
            </a:p>
            <a:p>
              <a:pPr marL="342900" indent="-342900" defTabSz="609600">
                <a:lnSpc>
                  <a:spcPct val="150000"/>
                </a:lnSpc>
                <a:buClr>
                  <a:srgbClr val="014B88"/>
                </a:buClr>
                <a:buFont typeface="Wingdings" panose="05000000000000000000" pitchFamily="2" charset="2"/>
                <a:buChar char="u"/>
              </a:pPr>
              <a:r>
                <a:rPr lang="zh-CN" altLang="en-US" sz="2000" b="1" kern="0" dirty="0">
                  <a:latin typeface="微软雅黑" panose="020B0503020204020204" pitchFamily="34" charset="-122"/>
                  <a:ea typeface="微软雅黑" panose="020B0503020204020204" pitchFamily="34" charset="-122"/>
                  <a:sym typeface="+mn-ea"/>
                </a:rPr>
                <a:t>石窟寺普查数据。</a:t>
              </a:r>
              <a:endParaRPr lang="zh-CN" altLang="en-US" sz="2000" b="1" kern="0" dirty="0">
                <a:latin typeface="微软雅黑" panose="020B0503020204020204" pitchFamily="34" charset="-122"/>
                <a:ea typeface="微软雅黑" panose="020B0503020204020204" pitchFamily="34" charset="-122"/>
              </a:endParaRPr>
            </a:p>
          </p:txBody>
        </p:sp>
      </p:grpSp>
      <p:sp>
        <p:nvSpPr>
          <p:cNvPr id="74" name="KSO_Shape"/>
          <p:cNvSpPr/>
          <p:nvPr/>
        </p:nvSpPr>
        <p:spPr>
          <a:xfrm>
            <a:off x="3777125" y="3629805"/>
            <a:ext cx="952500" cy="363538"/>
          </a:xfrm>
          <a:custGeom>
            <a:avLst/>
            <a:gdLst>
              <a:gd name="connsiteX0" fmla="*/ 545178 w 812503"/>
              <a:gd name="connsiteY0" fmla="*/ 0 h 310097"/>
              <a:gd name="connsiteX1" fmla="*/ 812503 w 812503"/>
              <a:gd name="connsiteY1" fmla="*/ 155049 h 310097"/>
              <a:gd name="connsiteX2" fmla="*/ 545178 w 812503"/>
              <a:gd name="connsiteY2" fmla="*/ 310097 h 310097"/>
              <a:gd name="connsiteX3" fmla="*/ 545178 w 812503"/>
              <a:gd name="connsiteY3" fmla="*/ 212220 h 310097"/>
              <a:gd name="connsiteX4" fmla="*/ 0 w 812503"/>
              <a:gd name="connsiteY4" fmla="*/ 259590 h 310097"/>
              <a:gd name="connsiteX5" fmla="*/ 160832 w 812503"/>
              <a:gd name="connsiteY5" fmla="*/ 155049 h 310097"/>
              <a:gd name="connsiteX6" fmla="*/ 0 w 812503"/>
              <a:gd name="connsiteY6" fmla="*/ 50507 h 310097"/>
              <a:gd name="connsiteX7" fmla="*/ 545178 w 812503"/>
              <a:gd name="connsiteY7" fmla="*/ 97878 h 3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503" h="310097">
                <a:moveTo>
                  <a:pt x="545178" y="0"/>
                </a:moveTo>
                <a:lnTo>
                  <a:pt x="812503" y="155049"/>
                </a:lnTo>
                <a:lnTo>
                  <a:pt x="545178" y="310097"/>
                </a:lnTo>
                <a:lnTo>
                  <a:pt x="545178" y="212220"/>
                </a:lnTo>
                <a:lnTo>
                  <a:pt x="0" y="259590"/>
                </a:lnTo>
                <a:lnTo>
                  <a:pt x="160832" y="155049"/>
                </a:lnTo>
                <a:lnTo>
                  <a:pt x="0" y="50507"/>
                </a:lnTo>
                <a:lnTo>
                  <a:pt x="545178" y="97878"/>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9" name="KSO_Shape"/>
          <p:cNvSpPr/>
          <p:nvPr/>
        </p:nvSpPr>
        <p:spPr>
          <a:xfrm>
            <a:off x="3817130" y="4810270"/>
            <a:ext cx="952500" cy="363538"/>
          </a:xfrm>
          <a:custGeom>
            <a:avLst/>
            <a:gdLst>
              <a:gd name="connsiteX0" fmla="*/ 545178 w 812503"/>
              <a:gd name="connsiteY0" fmla="*/ 0 h 310097"/>
              <a:gd name="connsiteX1" fmla="*/ 812503 w 812503"/>
              <a:gd name="connsiteY1" fmla="*/ 155049 h 310097"/>
              <a:gd name="connsiteX2" fmla="*/ 545178 w 812503"/>
              <a:gd name="connsiteY2" fmla="*/ 310097 h 310097"/>
              <a:gd name="connsiteX3" fmla="*/ 545178 w 812503"/>
              <a:gd name="connsiteY3" fmla="*/ 212220 h 310097"/>
              <a:gd name="connsiteX4" fmla="*/ 0 w 812503"/>
              <a:gd name="connsiteY4" fmla="*/ 259590 h 310097"/>
              <a:gd name="connsiteX5" fmla="*/ 160832 w 812503"/>
              <a:gd name="connsiteY5" fmla="*/ 155049 h 310097"/>
              <a:gd name="connsiteX6" fmla="*/ 0 w 812503"/>
              <a:gd name="connsiteY6" fmla="*/ 50507 h 310097"/>
              <a:gd name="connsiteX7" fmla="*/ 545178 w 812503"/>
              <a:gd name="connsiteY7" fmla="*/ 97878 h 3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503" h="310097">
                <a:moveTo>
                  <a:pt x="545178" y="0"/>
                </a:moveTo>
                <a:lnTo>
                  <a:pt x="812503" y="155049"/>
                </a:lnTo>
                <a:lnTo>
                  <a:pt x="545178" y="310097"/>
                </a:lnTo>
                <a:lnTo>
                  <a:pt x="545178" y="212220"/>
                </a:lnTo>
                <a:lnTo>
                  <a:pt x="0" y="259590"/>
                </a:lnTo>
                <a:lnTo>
                  <a:pt x="160832" y="155049"/>
                </a:lnTo>
                <a:lnTo>
                  <a:pt x="0" y="50507"/>
                </a:lnTo>
                <a:lnTo>
                  <a:pt x="545178" y="97878"/>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31" name="KSO_Shape"/>
          <p:cNvSpPr/>
          <p:nvPr/>
        </p:nvSpPr>
        <p:spPr>
          <a:xfrm flipH="1">
            <a:off x="8027670" y="3447415"/>
            <a:ext cx="680720" cy="363855"/>
          </a:xfrm>
          <a:custGeom>
            <a:avLst/>
            <a:gdLst>
              <a:gd name="connsiteX0" fmla="*/ 545178 w 812503"/>
              <a:gd name="connsiteY0" fmla="*/ 0 h 310097"/>
              <a:gd name="connsiteX1" fmla="*/ 812503 w 812503"/>
              <a:gd name="connsiteY1" fmla="*/ 155049 h 310097"/>
              <a:gd name="connsiteX2" fmla="*/ 545178 w 812503"/>
              <a:gd name="connsiteY2" fmla="*/ 310097 h 310097"/>
              <a:gd name="connsiteX3" fmla="*/ 545178 w 812503"/>
              <a:gd name="connsiteY3" fmla="*/ 212220 h 310097"/>
              <a:gd name="connsiteX4" fmla="*/ 0 w 812503"/>
              <a:gd name="connsiteY4" fmla="*/ 259590 h 310097"/>
              <a:gd name="connsiteX5" fmla="*/ 160832 w 812503"/>
              <a:gd name="connsiteY5" fmla="*/ 155049 h 310097"/>
              <a:gd name="connsiteX6" fmla="*/ 0 w 812503"/>
              <a:gd name="connsiteY6" fmla="*/ 50507 h 310097"/>
              <a:gd name="connsiteX7" fmla="*/ 545178 w 812503"/>
              <a:gd name="connsiteY7" fmla="*/ 97878 h 3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503" h="310097">
                <a:moveTo>
                  <a:pt x="545178" y="0"/>
                </a:moveTo>
                <a:lnTo>
                  <a:pt x="812503" y="155049"/>
                </a:lnTo>
                <a:lnTo>
                  <a:pt x="545178" y="310097"/>
                </a:lnTo>
                <a:lnTo>
                  <a:pt x="545178" y="212220"/>
                </a:lnTo>
                <a:lnTo>
                  <a:pt x="0" y="259590"/>
                </a:lnTo>
                <a:lnTo>
                  <a:pt x="160832" y="155049"/>
                </a:lnTo>
                <a:lnTo>
                  <a:pt x="0" y="50507"/>
                </a:lnTo>
                <a:lnTo>
                  <a:pt x="545178" y="97878"/>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32" name="KSO_Shape"/>
          <p:cNvSpPr/>
          <p:nvPr/>
        </p:nvSpPr>
        <p:spPr>
          <a:xfrm flipH="1">
            <a:off x="8070850" y="4294505"/>
            <a:ext cx="680720" cy="363855"/>
          </a:xfrm>
          <a:custGeom>
            <a:avLst/>
            <a:gdLst>
              <a:gd name="connsiteX0" fmla="*/ 545178 w 812503"/>
              <a:gd name="connsiteY0" fmla="*/ 0 h 310097"/>
              <a:gd name="connsiteX1" fmla="*/ 812503 w 812503"/>
              <a:gd name="connsiteY1" fmla="*/ 155049 h 310097"/>
              <a:gd name="connsiteX2" fmla="*/ 545178 w 812503"/>
              <a:gd name="connsiteY2" fmla="*/ 310097 h 310097"/>
              <a:gd name="connsiteX3" fmla="*/ 545178 w 812503"/>
              <a:gd name="connsiteY3" fmla="*/ 212220 h 310097"/>
              <a:gd name="connsiteX4" fmla="*/ 0 w 812503"/>
              <a:gd name="connsiteY4" fmla="*/ 259590 h 310097"/>
              <a:gd name="connsiteX5" fmla="*/ 160832 w 812503"/>
              <a:gd name="connsiteY5" fmla="*/ 155049 h 310097"/>
              <a:gd name="connsiteX6" fmla="*/ 0 w 812503"/>
              <a:gd name="connsiteY6" fmla="*/ 50507 h 310097"/>
              <a:gd name="connsiteX7" fmla="*/ 545178 w 812503"/>
              <a:gd name="connsiteY7" fmla="*/ 97878 h 3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503" h="310097">
                <a:moveTo>
                  <a:pt x="545178" y="0"/>
                </a:moveTo>
                <a:lnTo>
                  <a:pt x="812503" y="155049"/>
                </a:lnTo>
                <a:lnTo>
                  <a:pt x="545178" y="310097"/>
                </a:lnTo>
                <a:lnTo>
                  <a:pt x="545178" y="212220"/>
                </a:lnTo>
                <a:lnTo>
                  <a:pt x="0" y="259590"/>
                </a:lnTo>
                <a:lnTo>
                  <a:pt x="160832" y="155049"/>
                </a:lnTo>
                <a:lnTo>
                  <a:pt x="0" y="50507"/>
                </a:lnTo>
                <a:lnTo>
                  <a:pt x="545178" y="97878"/>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33" name="KSO_Shape"/>
          <p:cNvSpPr/>
          <p:nvPr/>
        </p:nvSpPr>
        <p:spPr>
          <a:xfrm flipH="1">
            <a:off x="8070850" y="5177155"/>
            <a:ext cx="680720" cy="363855"/>
          </a:xfrm>
          <a:custGeom>
            <a:avLst/>
            <a:gdLst>
              <a:gd name="connsiteX0" fmla="*/ 545178 w 812503"/>
              <a:gd name="connsiteY0" fmla="*/ 0 h 310097"/>
              <a:gd name="connsiteX1" fmla="*/ 812503 w 812503"/>
              <a:gd name="connsiteY1" fmla="*/ 155049 h 310097"/>
              <a:gd name="connsiteX2" fmla="*/ 545178 w 812503"/>
              <a:gd name="connsiteY2" fmla="*/ 310097 h 310097"/>
              <a:gd name="connsiteX3" fmla="*/ 545178 w 812503"/>
              <a:gd name="connsiteY3" fmla="*/ 212220 h 310097"/>
              <a:gd name="connsiteX4" fmla="*/ 0 w 812503"/>
              <a:gd name="connsiteY4" fmla="*/ 259590 h 310097"/>
              <a:gd name="connsiteX5" fmla="*/ 160832 w 812503"/>
              <a:gd name="connsiteY5" fmla="*/ 155049 h 310097"/>
              <a:gd name="connsiteX6" fmla="*/ 0 w 812503"/>
              <a:gd name="connsiteY6" fmla="*/ 50507 h 310097"/>
              <a:gd name="connsiteX7" fmla="*/ 545178 w 812503"/>
              <a:gd name="connsiteY7" fmla="*/ 97878 h 3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503" h="310097">
                <a:moveTo>
                  <a:pt x="545178" y="0"/>
                </a:moveTo>
                <a:lnTo>
                  <a:pt x="812503" y="155049"/>
                </a:lnTo>
                <a:lnTo>
                  <a:pt x="545178" y="310097"/>
                </a:lnTo>
                <a:lnTo>
                  <a:pt x="545178" y="212220"/>
                </a:lnTo>
                <a:lnTo>
                  <a:pt x="0" y="259590"/>
                </a:lnTo>
                <a:lnTo>
                  <a:pt x="160832" y="155049"/>
                </a:lnTo>
                <a:lnTo>
                  <a:pt x="0" y="50507"/>
                </a:lnTo>
                <a:lnTo>
                  <a:pt x="545178" y="97878"/>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368" y="6669229"/>
            <a:ext cx="2354111"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4918919" y="6669229"/>
            <a:ext cx="2354111"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p:nvSpPr>
        <p:spPr>
          <a:xfrm>
            <a:off x="9831125" y="6669229"/>
            <a:ext cx="2363255"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p:nvSpPr>
        <p:spPr>
          <a:xfrm>
            <a:off x="2442565" y="6669229"/>
            <a:ext cx="2357659" cy="1887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p:nvSpPr>
        <p:spPr>
          <a:xfrm>
            <a:off x="7373241" y="6669229"/>
            <a:ext cx="2357659" cy="1887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矩形 14"/>
          <p:cNvSpPr/>
          <p:nvPr/>
        </p:nvSpPr>
        <p:spPr>
          <a:xfrm>
            <a:off x="-1945" y="0"/>
            <a:ext cx="4771209"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100" normalizeH="0" baseline="0" dirty="0">
                <a:ln>
                  <a:noFill/>
                </a:ln>
                <a:solidFill>
                  <a:prstClr val="white"/>
                </a:solidFill>
                <a:effectLst/>
                <a:uLnTx/>
                <a:uFillTx/>
                <a:latin typeface="微软雅黑" panose="020B0503020204020204" pitchFamily="34" charset="-122"/>
                <a:ea typeface="微软雅黑" panose="020B0503020204020204" pitchFamily="34" charset="-122"/>
                <a:cs typeface="+mn-cs"/>
              </a:rPr>
              <a:t>研究</a:t>
            </a:r>
            <a:r>
              <a:rPr kumimoji="0" lang="zh-CN" altLang="en-US" sz="3600" b="1" i="0" u="none" strike="noStrike" kern="1200" cap="none" spc="-100" normalizeH="0" baseline="0" dirty="0">
                <a:ln>
                  <a:noFill/>
                </a:ln>
                <a:solidFill>
                  <a:prstClr val="white"/>
                </a:solidFill>
                <a:effectLst/>
                <a:uLnTx/>
                <a:uFillTx/>
                <a:latin typeface="微软雅黑" panose="020B0503020204020204" pitchFamily="34" charset="-122"/>
                <a:ea typeface="微软雅黑" panose="020B0503020204020204" pitchFamily="34" charset="-122"/>
                <a:cs typeface="+mn-cs"/>
              </a:rPr>
              <a:t>内容</a:t>
            </a:r>
            <a:endParaRPr kumimoji="0" lang="zh-CN" altLang="en-US" sz="3600" b="1" i="0" u="none" strike="noStrike" kern="1200" cap="none" spc="-100" normalizeH="0" baseline="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6" name="图片 15"/>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a:off x="4860685" y="0"/>
            <a:ext cx="2354111" cy="1052835"/>
          </a:xfrm>
          <a:prstGeom prst="rect">
            <a:avLst/>
          </a:prstGeom>
        </p:spPr>
      </p:pic>
      <p:pic>
        <p:nvPicPr>
          <p:cNvPr id="17" name="图片 16"/>
          <p:cNvPicPr>
            <a:picLocks noChangeAspect="1"/>
          </p:cNvPicPr>
          <p:nvPr/>
        </p:nvPicPr>
        <p:blipFill rotWithShape="1">
          <a:blip r:embed="rId2" cstate="print">
            <a:extLst>
              <a:ext uri="{28A0092B-C50C-407E-A947-70E740481C1C}">
                <a14:useLocalDpi xmlns:a14="http://schemas.microsoft.com/office/drawing/2010/main" val="0"/>
              </a:ext>
            </a:extLst>
          </a:blip>
          <a:srcRect t="23035" b="9881"/>
          <a:stretch>
            <a:fillRect/>
          </a:stretch>
        </p:blipFill>
        <p:spPr>
          <a:xfrm>
            <a:off x="9837893" y="3"/>
            <a:ext cx="2354111" cy="1052836"/>
          </a:xfrm>
          <a:prstGeom prst="rect">
            <a:avLst/>
          </a:prstGeom>
        </p:spPr>
      </p:pic>
      <p:sp>
        <p:nvSpPr>
          <p:cNvPr id="18" name="矩形 17"/>
          <p:cNvSpPr/>
          <p:nvPr/>
        </p:nvSpPr>
        <p:spPr>
          <a:xfrm>
            <a:off x="7324271" y="0"/>
            <a:ext cx="2403611"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40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01" y="176485"/>
            <a:ext cx="808653" cy="720399"/>
          </a:xfrm>
          <a:prstGeom prst="rect">
            <a:avLst/>
          </a:prstGeom>
        </p:spPr>
      </p:pic>
      <p:pic>
        <p:nvPicPr>
          <p:cNvPr id="20" name="图片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31911" y="106156"/>
            <a:ext cx="982617" cy="861056"/>
          </a:xfrm>
          <a:prstGeom prst="rect">
            <a:avLst/>
          </a:prstGeom>
        </p:spPr>
      </p:pic>
      <p:sp>
        <p:nvSpPr>
          <p:cNvPr id="21" name="TextBox 3"/>
          <p:cNvSpPr txBox="1"/>
          <p:nvPr/>
        </p:nvSpPr>
        <p:spPr>
          <a:xfrm>
            <a:off x="0" y="1335661"/>
            <a:ext cx="8796020" cy="607695"/>
          </a:xfrm>
          <a:prstGeom prst="rect">
            <a:avLst/>
          </a:prstGeom>
          <a:noFill/>
        </p:spPr>
        <p:txBody>
          <a:bodyPr wrap="square" rtlCol="0">
            <a:spAutoFit/>
          </a:bodyPr>
          <a:lstStyle>
            <a:defPPr>
              <a:defRPr lang="zh-CN"/>
            </a:defPPr>
            <a:lvl1pPr marL="342900" indent="-342900" algn="just">
              <a:lnSpc>
                <a:spcPct val="140000"/>
              </a:lnSpc>
              <a:spcAft>
                <a:spcPts val="0"/>
              </a:spcAft>
              <a:buFont typeface="Wingdings" panose="05000000000000000000" charset="0"/>
              <a:buChar char="Ø"/>
              <a:defRPr sz="2400">
                <a:solidFill>
                  <a:srgbClr val="0000FF"/>
                </a:solidFill>
                <a:latin typeface="华文中宋" panose="02010600040101010101" pitchFamily="2" charset="-122"/>
                <a:ea typeface="华文中宋" panose="02010600040101010101" pitchFamily="2" charset="-122"/>
                <a:cs typeface="Times New Roman" panose="02020603050405020304" pitchFamily="18" charset="0"/>
              </a:defRPr>
            </a:lvl1pPr>
          </a:lstStyle>
          <a:p>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石窟寺岩体稳定性预测评估系统</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678815" y="1835150"/>
            <a:ext cx="10495280" cy="645160"/>
          </a:xfrm>
          <a:prstGeom prst="rect">
            <a:avLst/>
          </a:prstGeom>
          <a:noFill/>
        </p:spPr>
        <p:txBody>
          <a:bodyPr wrap="square" rtlCol="0" anchor="t">
            <a:spAutoFit/>
          </a:bodyPr>
          <a:p>
            <a:pPr marL="0" marR="0" algn="just">
              <a:lnSpc>
                <a:spcPct val="150000"/>
              </a:lnSpc>
              <a:spcBef>
                <a:spcPts val="0"/>
              </a:spcBef>
              <a:spcAft>
                <a:spcPts val="0"/>
              </a:spcAft>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课题</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研究思路</a:t>
            </a:r>
            <a:endParaRPr lang="zh-CN" altLang="en-US" sz="2400" b="1" kern="1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37" name="组合 36"/>
          <p:cNvGrpSpPr/>
          <p:nvPr/>
        </p:nvGrpSpPr>
        <p:grpSpPr>
          <a:xfrm>
            <a:off x="330200" y="2711450"/>
            <a:ext cx="3009900" cy="3403730"/>
            <a:chOff x="4225068" y="1667122"/>
            <a:chExt cx="3623075" cy="2739179"/>
          </a:xfrm>
        </p:grpSpPr>
        <p:sp>
          <p:nvSpPr>
            <p:cNvPr id="38" name="矩形 37"/>
            <p:cNvSpPr/>
            <p:nvPr/>
          </p:nvSpPr>
          <p:spPr>
            <a:xfrm>
              <a:off x="4225068" y="1783124"/>
              <a:ext cx="3623075" cy="2623073"/>
            </a:xfrm>
            <a:prstGeom prst="rect">
              <a:avLst/>
            </a:prstGeom>
            <a:noFill/>
            <a:ln w="19050" cap="flat" cmpd="sng" algn="ctr">
              <a:solidFill>
                <a:srgbClr val="014B88"/>
              </a:solidFill>
              <a:prstDash val="solid"/>
              <a:miter lim="800000"/>
            </a:ln>
            <a:effectLst/>
          </p:spPr>
          <p:txBody>
            <a:bodyPr lIns="68580" tIns="34290" rIns="68580" bIns="34290"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39" name="组合 38"/>
            <p:cNvGrpSpPr/>
            <p:nvPr/>
          </p:nvGrpSpPr>
          <p:grpSpPr>
            <a:xfrm>
              <a:off x="4384185" y="1667122"/>
              <a:ext cx="3302677" cy="447665"/>
              <a:chOff x="1236125" y="1657400"/>
              <a:chExt cx="1953818" cy="400212"/>
            </a:xfrm>
          </p:grpSpPr>
          <p:sp>
            <p:nvSpPr>
              <p:cNvPr id="40" name="梯形 39"/>
              <p:cNvSpPr/>
              <p:nvPr/>
            </p:nvSpPr>
            <p:spPr>
              <a:xfrm>
                <a:off x="1236125" y="1657401"/>
                <a:ext cx="1953818" cy="103929"/>
              </a:xfrm>
              <a:prstGeom prst="trapezoid">
                <a:avLst>
                  <a:gd name="adj" fmla="val 107452"/>
                </a:avLst>
              </a:prstGeom>
              <a:solidFill>
                <a:srgbClr val="014B88"/>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p>
                <a:pPr algn="ctr"/>
                <a:endParaRPr lang="zh-CN" altLang="en-US"/>
              </a:p>
            </p:txBody>
          </p:sp>
          <p:sp>
            <p:nvSpPr>
              <p:cNvPr id="41" name="流程图: 离页连接符 40"/>
              <p:cNvSpPr/>
              <p:nvPr/>
            </p:nvSpPr>
            <p:spPr>
              <a:xfrm>
                <a:off x="1325953" y="1657400"/>
                <a:ext cx="1765232" cy="400212"/>
              </a:xfrm>
              <a:prstGeom prst="flowChartOffpageConnector">
                <a:avLst/>
              </a:prstGeom>
              <a:solidFill>
                <a:srgbClr val="45A4C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p>
                <a:pPr algn="ctr"/>
                <a:r>
                  <a:rPr lang="zh-CN" sz="2800" b="1" spc="2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优</a:t>
                </a:r>
                <a:r>
                  <a:rPr lang="en-US" altLang="zh-CN" sz="2800" b="1" spc="2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zh-CN" sz="2800" b="1" spc="2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势</a:t>
                </a:r>
                <a:endParaRPr lang="zh-CN" sz="2800" b="1" spc="2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42" name="矩形 41"/>
            <p:cNvSpPr/>
            <p:nvPr/>
          </p:nvSpPr>
          <p:spPr>
            <a:xfrm>
              <a:off x="4225069" y="2103639"/>
              <a:ext cx="3556857" cy="2302662"/>
            </a:xfrm>
            <a:prstGeom prst="rect">
              <a:avLst/>
            </a:prstGeom>
          </p:spPr>
          <p:txBody>
            <a:bodyPr wrap="square">
              <a:spAutoFit/>
            </a:bodyPr>
            <a:p>
              <a:pPr marL="342900" indent="-342900" defTabSz="609600">
                <a:lnSpc>
                  <a:spcPct val="150000"/>
                </a:lnSpc>
                <a:buClr>
                  <a:srgbClr val="014B88"/>
                </a:buClr>
                <a:buFont typeface="Wingdings" panose="05000000000000000000" pitchFamily="2" charset="2"/>
                <a:buChar char="u"/>
              </a:pPr>
              <a:r>
                <a:rPr lang="zh-CN" altLang="en-US" sz="2000" b="1" kern="0" dirty="0">
                  <a:latin typeface="微软雅黑" panose="020B0503020204020204" pitchFamily="34" charset="-122"/>
                  <a:ea typeface="微软雅黑" panose="020B0503020204020204" pitchFamily="34" charset="-122"/>
                  <a:sym typeface="+mn-ea"/>
                </a:rPr>
                <a:t>对于石窟寺稳定性退化机理的深入研究。</a:t>
              </a:r>
              <a:endParaRPr lang="zh-CN" altLang="en-US" sz="2000" b="1" kern="0" dirty="0">
                <a:latin typeface="微软雅黑" panose="020B0503020204020204" pitchFamily="34" charset="-122"/>
                <a:ea typeface="微软雅黑" panose="020B0503020204020204" pitchFamily="34" charset="-122"/>
              </a:endParaRPr>
            </a:p>
            <a:p>
              <a:pPr marL="342900" indent="-342900" defTabSz="609600">
                <a:lnSpc>
                  <a:spcPct val="150000"/>
                </a:lnSpc>
                <a:buClr>
                  <a:srgbClr val="014B88"/>
                </a:buClr>
                <a:buFont typeface="Wingdings" panose="05000000000000000000" pitchFamily="2" charset="2"/>
                <a:buChar char="u"/>
              </a:pPr>
              <a:r>
                <a:rPr lang="zh-CN" altLang="en-US" sz="2000" b="1" kern="0" dirty="0">
                  <a:latin typeface="微软雅黑" panose="020B0503020204020204" pitchFamily="34" charset="-122"/>
                  <a:ea typeface="微软雅黑" panose="020B0503020204020204" pitchFamily="34" charset="-122"/>
                  <a:sym typeface="+mn-ea"/>
                </a:rPr>
                <a:t>项目执行期间，针对南北两个石窟寺采集的多元数据；</a:t>
              </a:r>
              <a:endParaRPr lang="zh-CN" altLang="en-US" sz="2000" b="1" kern="0" dirty="0">
                <a:latin typeface="微软雅黑" panose="020B0503020204020204" pitchFamily="34" charset="-122"/>
                <a:ea typeface="微软雅黑" panose="020B0503020204020204" pitchFamily="34" charset="-122"/>
              </a:endParaRPr>
            </a:p>
            <a:p>
              <a:pPr marL="342900" indent="-342900" defTabSz="609600">
                <a:lnSpc>
                  <a:spcPct val="150000"/>
                </a:lnSpc>
                <a:buClr>
                  <a:srgbClr val="014B88"/>
                </a:buClr>
                <a:buFont typeface="Wingdings" panose="05000000000000000000" pitchFamily="2" charset="2"/>
                <a:buChar char="u"/>
              </a:pPr>
              <a:r>
                <a:rPr lang="zh-CN" altLang="en-US" sz="2000" b="1" kern="0" dirty="0">
                  <a:latin typeface="微软雅黑" panose="020B0503020204020204" pitchFamily="34" charset="-122"/>
                  <a:ea typeface="微软雅黑" panose="020B0503020204020204" pitchFamily="34" charset="-122"/>
                  <a:sym typeface="+mn-ea"/>
                </a:rPr>
                <a:t>石窟寺普查数据。</a:t>
              </a:r>
              <a:endParaRPr lang="zh-CN" altLang="en-US" sz="2000" b="1" kern="0" dirty="0">
                <a:latin typeface="微软雅黑" panose="020B0503020204020204" pitchFamily="34" charset="-122"/>
                <a:ea typeface="微软雅黑" panose="020B0503020204020204" pitchFamily="34" charset="-122"/>
              </a:endParaRPr>
            </a:p>
          </p:txBody>
        </p:sp>
      </p:grpSp>
      <p:grpSp>
        <p:nvGrpSpPr>
          <p:cNvPr id="57" name="组合 56"/>
          <p:cNvGrpSpPr/>
          <p:nvPr/>
        </p:nvGrpSpPr>
        <p:grpSpPr>
          <a:xfrm rot="0">
            <a:off x="9162156" y="3674745"/>
            <a:ext cx="2580264" cy="1314044"/>
            <a:chOff x="9205130" y="2492896"/>
            <a:chExt cx="3035091" cy="1933428"/>
          </a:xfrm>
        </p:grpSpPr>
        <p:cxnSp>
          <p:nvCxnSpPr>
            <p:cNvPr id="47" name="直接箭头连接符 46"/>
            <p:cNvCxnSpPr/>
            <p:nvPr/>
          </p:nvCxnSpPr>
          <p:spPr bwMode="auto">
            <a:xfrm flipV="1">
              <a:off x="9684568" y="2492896"/>
              <a:ext cx="0" cy="1512168"/>
            </a:xfrm>
            <a:prstGeom prst="straightConnector1">
              <a:avLst/>
            </a:prstGeom>
            <a:noFill/>
            <a:ln w="38100">
              <a:solidFill>
                <a:srgbClr val="002060"/>
              </a:solidFill>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接箭头连接符 48"/>
            <p:cNvCxnSpPr/>
            <p:nvPr/>
          </p:nvCxnSpPr>
          <p:spPr bwMode="auto">
            <a:xfrm>
              <a:off x="9684568" y="4011264"/>
              <a:ext cx="2088232" cy="0"/>
            </a:xfrm>
            <a:prstGeom prst="straightConnector1">
              <a:avLst/>
            </a:prstGeom>
            <a:noFill/>
            <a:ln w="38100">
              <a:solidFill>
                <a:srgbClr val="002060"/>
              </a:solidFill>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文本框 52"/>
            <p:cNvSpPr txBox="1"/>
            <p:nvPr/>
          </p:nvSpPr>
          <p:spPr>
            <a:xfrm>
              <a:off x="9466701" y="3975051"/>
              <a:ext cx="388624" cy="451273"/>
            </a:xfrm>
            <a:prstGeom prst="rect">
              <a:avLst/>
            </a:prstGeom>
            <a:noFill/>
          </p:spPr>
          <p:txBody>
            <a:bodyPr wrap="square" rtlCol="0">
              <a:spAutoFit/>
            </a:bodyPr>
            <a:p>
              <a:r>
                <a:rPr lang="en-US" altLang="zh-CN" sz="1400" dirty="0"/>
                <a:t>0</a:t>
              </a:r>
              <a:endParaRPr lang="zh-CN" altLang="en-US" sz="1400" dirty="0"/>
            </a:p>
          </p:txBody>
        </p:sp>
        <p:sp>
          <p:nvSpPr>
            <p:cNvPr id="54" name="文本框 53"/>
            <p:cNvSpPr txBox="1"/>
            <p:nvPr/>
          </p:nvSpPr>
          <p:spPr>
            <a:xfrm>
              <a:off x="11213558" y="3974497"/>
              <a:ext cx="1026663" cy="451273"/>
            </a:xfrm>
            <a:prstGeom prst="rect">
              <a:avLst/>
            </a:prstGeom>
            <a:noFill/>
          </p:spPr>
          <p:txBody>
            <a:bodyPr wrap="square" rtlCol="0">
              <a:spAutoFit/>
            </a:bodyPr>
            <a:p>
              <a:r>
                <a:rPr lang="en-US" altLang="zh-CN" sz="1400" dirty="0"/>
                <a:t>3000</a:t>
              </a:r>
              <a:r>
                <a:rPr lang="zh-CN" altLang="en-US" sz="1400" dirty="0"/>
                <a:t>年</a:t>
              </a:r>
              <a:endParaRPr lang="zh-CN" altLang="en-US" sz="1400" dirty="0"/>
            </a:p>
          </p:txBody>
        </p:sp>
        <p:sp>
          <p:nvSpPr>
            <p:cNvPr id="55" name="文本框 54"/>
            <p:cNvSpPr txBox="1"/>
            <p:nvPr/>
          </p:nvSpPr>
          <p:spPr>
            <a:xfrm rot="16200000">
              <a:off x="8866340" y="3210852"/>
              <a:ext cx="1226751" cy="360768"/>
            </a:xfrm>
            <a:prstGeom prst="rect">
              <a:avLst/>
            </a:prstGeom>
            <a:noFill/>
          </p:spPr>
          <p:txBody>
            <a:bodyPr wrap="square" rtlCol="0">
              <a:spAutoFit/>
            </a:bodyPr>
            <a:p>
              <a:r>
                <a:rPr lang="zh-CN" altLang="en-US" sz="1400" b="1" dirty="0">
                  <a:latin typeface="微软雅黑" panose="020B0503020204020204" pitchFamily="34" charset="-122"/>
                  <a:ea typeface="微软雅黑" panose="020B0503020204020204" pitchFamily="34" charset="-122"/>
                </a:rPr>
                <a:t>稳定性</a:t>
              </a:r>
              <a:endParaRPr lang="zh-CN" altLang="en-US" sz="1400" b="1"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56" name="文本框 55"/>
                <p:cNvSpPr txBox="1"/>
                <p:nvPr/>
              </p:nvSpPr>
              <p:spPr>
                <a:xfrm>
                  <a:off x="9205130" y="2610401"/>
                  <a:ext cx="456408" cy="451273"/>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r>
                          <a:rPr lang="en-US" altLang="zh-CN" sz="1400" i="1" smtClean="0">
                            <a:latin typeface="Cambria Math" panose="02040503050406030204" charset="0"/>
                          </a:rPr>
                          <m:t>1</m:t>
                        </m:r>
                      </m:oMath>
                    </m:oMathPara>
                  </a14:m>
                  <a:endParaRPr lang="zh-CN" altLang="en-US" sz="1400" dirty="0"/>
                </a:p>
              </p:txBody>
            </p:sp>
          </mc:Choice>
          <mc:Fallback>
            <p:sp>
              <p:nvSpPr>
                <p:cNvPr id="56" name="文本框 55"/>
                <p:cNvSpPr txBox="1">
                  <a:spLocks noRot="1" noChangeAspect="1" noMove="1" noResize="1" noEditPoints="1" noAdjustHandles="1" noChangeArrowheads="1" noChangeShapeType="1" noTextEdit="1"/>
                </p:cNvSpPr>
                <p:nvPr/>
              </p:nvSpPr>
              <p:spPr>
                <a:xfrm>
                  <a:off x="9205130" y="2610401"/>
                  <a:ext cx="456408" cy="451273"/>
                </a:xfrm>
                <a:prstGeom prst="rect">
                  <a:avLst/>
                </a:prstGeom>
                <a:blipFill rotWithShape="1">
                  <a:blip r:embed="rId5"/>
                </a:blipFill>
              </p:spPr>
              <p:txBody>
                <a:bodyPr/>
                <a:lstStyle/>
                <a:p>
                  <a:r>
                    <a:rPr lang="zh-CN" altLang="en-US">
                      <a:noFill/>
                    </a:rPr>
                    <a:t> </a:t>
                  </a:r>
                </a:p>
              </p:txBody>
            </p:sp>
          </mc:Fallback>
        </mc:AlternateContent>
      </p:grpSp>
      <p:cxnSp>
        <p:nvCxnSpPr>
          <p:cNvPr id="43" name="曲线连接符 42"/>
          <p:cNvCxnSpPr/>
          <p:nvPr/>
        </p:nvCxnSpPr>
        <p:spPr>
          <a:xfrm>
            <a:off x="9569450" y="4061460"/>
            <a:ext cx="2069465" cy="528320"/>
          </a:xfrm>
          <a:prstGeom prst="curvedConnector3">
            <a:avLst>
              <a:gd name="adj1" fmla="val 50015"/>
            </a:avLst>
          </a:prstGeom>
        </p:spPr>
        <p:style>
          <a:lnRef idx="2">
            <a:schemeClr val="accent2"/>
          </a:lnRef>
          <a:fillRef idx="0">
            <a:schemeClr val="accent2"/>
          </a:fillRef>
          <a:effectRef idx="1">
            <a:schemeClr val="accent2"/>
          </a:effectRef>
          <a:fontRef idx="minor">
            <a:schemeClr val="tx1"/>
          </a:fontRef>
        </p:style>
      </p:cxnSp>
      <p:sp>
        <p:nvSpPr>
          <p:cNvPr id="3" name="文本框 2"/>
          <p:cNvSpPr txBox="1"/>
          <p:nvPr/>
        </p:nvSpPr>
        <p:spPr>
          <a:xfrm>
            <a:off x="9831070" y="4988560"/>
            <a:ext cx="1198880" cy="398780"/>
          </a:xfrm>
          <a:prstGeom prst="rect">
            <a:avLst/>
          </a:prstGeom>
          <a:noFill/>
        </p:spPr>
        <p:txBody>
          <a:bodyPr wrap="none" rtlCol="0">
            <a:spAutoFit/>
          </a:bodyPr>
          <a:p>
            <a:r>
              <a:rPr lang="zh-CN" altLang="en-US" sz="2000"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rPr>
              <a:t>目标模型</a:t>
            </a:r>
            <a:endParaRPr lang="zh-CN" altLang="en-US" sz="2000"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矩形 21"/>
          <p:cNvSpPr/>
          <p:nvPr/>
        </p:nvSpPr>
        <p:spPr>
          <a:xfrm>
            <a:off x="3831590" y="2225675"/>
            <a:ext cx="5050790" cy="2120900"/>
          </a:xfrm>
          <a:prstGeom prst="rect">
            <a:avLst/>
          </a:prstGeom>
          <a:solidFill>
            <a:srgbClr val="45A4CF"/>
          </a:solidFill>
        </p:spPr>
        <p:txBody>
          <a:bodyPr wrap="square">
            <a:spAutoFit/>
          </a:bodyPr>
          <a:p>
            <a:pPr lvl="0">
              <a:lnSpc>
                <a:spcPct val="110000"/>
              </a:lnSpc>
              <a:spcAft>
                <a:spcPct val="20000"/>
              </a:spcAft>
              <a:buClr>
                <a:srgbClr val="3333CC"/>
              </a:buClr>
              <a:defRPr/>
            </a:pPr>
            <a:r>
              <a:rPr kumimoji="1" lang="zh-CN" altLang="en-US" sz="2400" b="1" kern="0" spc="-40"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发现</a:t>
            </a:r>
            <a:r>
              <a:rPr kumimoji="1" lang="en-US" altLang="zh-CN" sz="2400" b="1" kern="0" spc="-40"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1</a:t>
            </a:r>
            <a:r>
              <a:rPr kumimoji="1" lang="zh-CN" altLang="en-US" sz="2400" b="1" kern="0" spc="-40"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a:t>
            </a:r>
            <a:r>
              <a:rPr kumimoji="1" lang="zh-CN" altLang="en-US" sz="2400" b="1" kern="0" spc="-4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退化机理是由微观作用到局部和整体的，所以不考虑人为等极端因素下是一个</a:t>
            </a:r>
            <a:r>
              <a:rPr kumimoji="1" lang="zh-CN" altLang="en-US" sz="2400" b="1" kern="0" spc="-40"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漫长的连续下降过程</a:t>
            </a:r>
            <a:r>
              <a:rPr kumimoji="1" lang="zh-CN" altLang="en-US" sz="2400" b="1" kern="0" spc="-4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。可以用连续单调递减函数表示，初始值为</a:t>
            </a:r>
            <a:r>
              <a:rPr kumimoji="1" lang="en-US" altLang="zh-CN" sz="2400" b="1" kern="0" spc="-4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1</a:t>
            </a:r>
            <a:r>
              <a:rPr kumimoji="1" lang="zh-CN" altLang="en-US" sz="2400" b="1" kern="0" spc="-4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，最终收敛到某小于</a:t>
            </a:r>
            <a:r>
              <a:rPr kumimoji="1" lang="en-US" altLang="zh-CN" sz="2400" b="1" kern="0" spc="-4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1</a:t>
            </a:r>
            <a:r>
              <a:rPr kumimoji="1" lang="zh-CN" altLang="en-US" sz="2400" b="1" kern="0" spc="-4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的稳态。</a:t>
            </a:r>
            <a:endParaRPr kumimoji="1" lang="zh-CN" altLang="en-US" sz="2400" b="1" i="0" u="none" strike="noStrike" kern="0" cap="none" spc="-4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矩形 3"/>
          <p:cNvSpPr/>
          <p:nvPr/>
        </p:nvSpPr>
        <p:spPr>
          <a:xfrm>
            <a:off x="3837305" y="4598035"/>
            <a:ext cx="5050790" cy="1714500"/>
          </a:xfrm>
          <a:prstGeom prst="rect">
            <a:avLst/>
          </a:prstGeom>
          <a:solidFill>
            <a:srgbClr val="45A4CF"/>
          </a:solidFill>
        </p:spPr>
        <p:txBody>
          <a:bodyPr wrap="square">
            <a:spAutoFit/>
          </a:bodyPr>
          <a:p>
            <a:pPr lvl="0">
              <a:lnSpc>
                <a:spcPct val="110000"/>
              </a:lnSpc>
              <a:spcAft>
                <a:spcPct val="20000"/>
              </a:spcAft>
              <a:buClr>
                <a:srgbClr val="3333CC"/>
              </a:buClr>
              <a:defRPr/>
            </a:pPr>
            <a:r>
              <a:rPr kumimoji="1" lang="zh-CN" altLang="en-US" sz="2400" b="1" kern="0" spc="-40"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发现</a:t>
            </a:r>
            <a:r>
              <a:rPr kumimoji="1" lang="en-US" altLang="zh-CN" sz="2400" b="1" kern="0" spc="-40"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2</a:t>
            </a:r>
            <a:r>
              <a:rPr kumimoji="1" lang="zh-CN" altLang="en-US" sz="2400" b="1" kern="0" spc="-40"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a:t>
            </a:r>
            <a:r>
              <a:rPr kumimoji="1" lang="zh-CN" altLang="en-US" sz="2400" b="1" kern="0" spc="-4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多种因素的影响可以归结为</a:t>
            </a:r>
            <a:r>
              <a:rPr kumimoji="1" lang="zh-CN" altLang="en-US" sz="2400" b="1" kern="0" spc="-40"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环境因子、材质结构因子和时间周期</a:t>
            </a:r>
            <a:r>
              <a:rPr kumimoji="1" lang="zh-CN" altLang="en-US" sz="2400" b="1" kern="0" spc="-4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，从长期来看其最终表现在对于函数形状的影响。</a:t>
            </a:r>
            <a:endParaRPr kumimoji="1" lang="zh-CN" altLang="en-US" sz="2400" b="1" i="0" u="none" strike="noStrike" kern="0" cap="none" spc="-4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5" name="曲线连接符 4"/>
          <p:cNvCxnSpPr/>
          <p:nvPr/>
        </p:nvCxnSpPr>
        <p:spPr>
          <a:xfrm>
            <a:off x="9897110" y="4088765"/>
            <a:ext cx="2035810" cy="424815"/>
          </a:xfrm>
          <a:prstGeom prst="curvedConnector3">
            <a:avLst>
              <a:gd name="adj1" fmla="val 50031"/>
            </a:avLst>
          </a:prstGeom>
          <a:ln>
            <a:gradFill>
              <a:gsLst>
                <a:gs pos="0">
                  <a:srgbClr val="007BD3"/>
                </a:gs>
                <a:gs pos="100000">
                  <a:srgbClr val="034373"/>
                </a:gs>
              </a:gsLst>
            </a:gradFill>
          </a:ln>
        </p:spPr>
        <p:style>
          <a:lnRef idx="2">
            <a:schemeClr val="accent2"/>
          </a:lnRef>
          <a:fillRef idx="0">
            <a:schemeClr val="accent2"/>
          </a:fillRef>
          <a:effectRef idx="1">
            <a:schemeClr val="accent2"/>
          </a:effectRef>
          <a:fontRef idx="minor">
            <a:schemeClr val="tx1"/>
          </a:fontRef>
        </p:style>
      </p:cxnSp>
      <p:cxnSp>
        <p:nvCxnSpPr>
          <p:cNvPr id="11" name="直接连接符 10"/>
          <p:cNvCxnSpPr/>
          <p:nvPr/>
        </p:nvCxnSpPr>
        <p:spPr>
          <a:xfrm>
            <a:off x="9603105" y="4393565"/>
            <a:ext cx="2307590" cy="0"/>
          </a:xfrm>
          <a:prstGeom prst="line">
            <a:avLst/>
          </a:prstGeom>
          <a:ln w="12700" cmpd="sng">
            <a:solidFill>
              <a:schemeClr val="accent1">
                <a:shade val="50000"/>
              </a:schemeClr>
            </a:solidFill>
            <a:prstDash val="dash"/>
          </a:ln>
        </p:spPr>
        <p:style>
          <a:lnRef idx="3">
            <a:schemeClr val="accent4"/>
          </a:lnRef>
          <a:fillRef idx="0">
            <a:schemeClr val="accent4"/>
          </a:fillRef>
          <a:effectRef idx="2">
            <a:schemeClr val="accent4"/>
          </a:effectRef>
          <a:fontRef idx="minor">
            <a:schemeClr val="tx1"/>
          </a:fontRef>
        </p:style>
      </p:cxnSp>
      <p:sp>
        <p:nvSpPr>
          <p:cNvPr id="12" name="文本框 11"/>
          <p:cNvSpPr txBox="1"/>
          <p:nvPr/>
        </p:nvSpPr>
        <p:spPr>
          <a:xfrm>
            <a:off x="11174095" y="4034790"/>
            <a:ext cx="1020445" cy="306705"/>
          </a:xfrm>
          <a:prstGeom prst="rect">
            <a:avLst/>
          </a:prstGeom>
          <a:noFill/>
        </p:spPr>
        <p:txBody>
          <a:bodyPr wrap="square" rtlCol="0">
            <a:spAutoFit/>
          </a:bodyPr>
          <a:p>
            <a:r>
              <a:rPr lang="zh-CN" altLang="en-US" sz="1400" b="1" dirty="0">
                <a:latin typeface="微软雅黑" panose="020B0503020204020204" pitchFamily="34" charset="-122"/>
                <a:ea typeface="微软雅黑" panose="020B0503020204020204" pitchFamily="34" charset="-122"/>
              </a:rPr>
              <a:t>失稳阈值</a:t>
            </a:r>
            <a:endParaRPr lang="zh-CN" sz="1400" b="1" dirty="0"/>
          </a:p>
        </p:txBody>
      </p:sp>
      <p:sp>
        <p:nvSpPr>
          <p:cNvPr id="74" name="KSO_Shape"/>
          <p:cNvSpPr/>
          <p:nvPr/>
        </p:nvSpPr>
        <p:spPr>
          <a:xfrm>
            <a:off x="3067685" y="3679190"/>
            <a:ext cx="769620" cy="363855"/>
          </a:xfrm>
          <a:custGeom>
            <a:avLst/>
            <a:gdLst>
              <a:gd name="connsiteX0" fmla="*/ 545178 w 812503"/>
              <a:gd name="connsiteY0" fmla="*/ 0 h 310097"/>
              <a:gd name="connsiteX1" fmla="*/ 812503 w 812503"/>
              <a:gd name="connsiteY1" fmla="*/ 155049 h 310097"/>
              <a:gd name="connsiteX2" fmla="*/ 545178 w 812503"/>
              <a:gd name="connsiteY2" fmla="*/ 310097 h 310097"/>
              <a:gd name="connsiteX3" fmla="*/ 545178 w 812503"/>
              <a:gd name="connsiteY3" fmla="*/ 212220 h 310097"/>
              <a:gd name="connsiteX4" fmla="*/ 0 w 812503"/>
              <a:gd name="connsiteY4" fmla="*/ 259590 h 310097"/>
              <a:gd name="connsiteX5" fmla="*/ 160832 w 812503"/>
              <a:gd name="connsiteY5" fmla="*/ 155049 h 310097"/>
              <a:gd name="connsiteX6" fmla="*/ 0 w 812503"/>
              <a:gd name="connsiteY6" fmla="*/ 50507 h 310097"/>
              <a:gd name="connsiteX7" fmla="*/ 545178 w 812503"/>
              <a:gd name="connsiteY7" fmla="*/ 97878 h 3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503" h="310097">
                <a:moveTo>
                  <a:pt x="545178" y="0"/>
                </a:moveTo>
                <a:lnTo>
                  <a:pt x="812503" y="155049"/>
                </a:lnTo>
                <a:lnTo>
                  <a:pt x="545178" y="310097"/>
                </a:lnTo>
                <a:lnTo>
                  <a:pt x="545178" y="212220"/>
                </a:lnTo>
                <a:lnTo>
                  <a:pt x="0" y="259590"/>
                </a:lnTo>
                <a:lnTo>
                  <a:pt x="160832" y="155049"/>
                </a:lnTo>
                <a:lnTo>
                  <a:pt x="0" y="50507"/>
                </a:lnTo>
                <a:lnTo>
                  <a:pt x="545178" y="97878"/>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3" name="KSO_Shape"/>
          <p:cNvSpPr/>
          <p:nvPr/>
        </p:nvSpPr>
        <p:spPr>
          <a:xfrm>
            <a:off x="3067685" y="4866640"/>
            <a:ext cx="769620" cy="363855"/>
          </a:xfrm>
          <a:custGeom>
            <a:avLst/>
            <a:gdLst>
              <a:gd name="connsiteX0" fmla="*/ 545178 w 812503"/>
              <a:gd name="connsiteY0" fmla="*/ 0 h 310097"/>
              <a:gd name="connsiteX1" fmla="*/ 812503 w 812503"/>
              <a:gd name="connsiteY1" fmla="*/ 155049 h 310097"/>
              <a:gd name="connsiteX2" fmla="*/ 545178 w 812503"/>
              <a:gd name="connsiteY2" fmla="*/ 310097 h 310097"/>
              <a:gd name="connsiteX3" fmla="*/ 545178 w 812503"/>
              <a:gd name="connsiteY3" fmla="*/ 212220 h 310097"/>
              <a:gd name="connsiteX4" fmla="*/ 0 w 812503"/>
              <a:gd name="connsiteY4" fmla="*/ 259590 h 310097"/>
              <a:gd name="connsiteX5" fmla="*/ 160832 w 812503"/>
              <a:gd name="connsiteY5" fmla="*/ 155049 h 310097"/>
              <a:gd name="connsiteX6" fmla="*/ 0 w 812503"/>
              <a:gd name="connsiteY6" fmla="*/ 50507 h 310097"/>
              <a:gd name="connsiteX7" fmla="*/ 545178 w 812503"/>
              <a:gd name="connsiteY7" fmla="*/ 97878 h 3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503" h="310097">
                <a:moveTo>
                  <a:pt x="545178" y="0"/>
                </a:moveTo>
                <a:lnTo>
                  <a:pt x="812503" y="155049"/>
                </a:lnTo>
                <a:lnTo>
                  <a:pt x="545178" y="310097"/>
                </a:lnTo>
                <a:lnTo>
                  <a:pt x="545178" y="212220"/>
                </a:lnTo>
                <a:lnTo>
                  <a:pt x="0" y="259590"/>
                </a:lnTo>
                <a:lnTo>
                  <a:pt x="160832" y="155049"/>
                </a:lnTo>
                <a:lnTo>
                  <a:pt x="0" y="50507"/>
                </a:lnTo>
                <a:lnTo>
                  <a:pt x="545178" y="97878"/>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4" name="KSO_Shape"/>
          <p:cNvSpPr/>
          <p:nvPr/>
        </p:nvSpPr>
        <p:spPr>
          <a:xfrm>
            <a:off x="8472170" y="3755390"/>
            <a:ext cx="769620" cy="1151255"/>
          </a:xfrm>
          <a:custGeom>
            <a:avLst/>
            <a:gdLst>
              <a:gd name="connsiteX0" fmla="*/ 545178 w 812503"/>
              <a:gd name="connsiteY0" fmla="*/ 0 h 310097"/>
              <a:gd name="connsiteX1" fmla="*/ 812503 w 812503"/>
              <a:gd name="connsiteY1" fmla="*/ 155049 h 310097"/>
              <a:gd name="connsiteX2" fmla="*/ 545178 w 812503"/>
              <a:gd name="connsiteY2" fmla="*/ 310097 h 310097"/>
              <a:gd name="connsiteX3" fmla="*/ 545178 w 812503"/>
              <a:gd name="connsiteY3" fmla="*/ 212220 h 310097"/>
              <a:gd name="connsiteX4" fmla="*/ 0 w 812503"/>
              <a:gd name="connsiteY4" fmla="*/ 259590 h 310097"/>
              <a:gd name="connsiteX5" fmla="*/ 160832 w 812503"/>
              <a:gd name="connsiteY5" fmla="*/ 155049 h 310097"/>
              <a:gd name="connsiteX6" fmla="*/ 0 w 812503"/>
              <a:gd name="connsiteY6" fmla="*/ 50507 h 310097"/>
              <a:gd name="connsiteX7" fmla="*/ 545178 w 812503"/>
              <a:gd name="connsiteY7" fmla="*/ 97878 h 3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503" h="310097">
                <a:moveTo>
                  <a:pt x="545178" y="0"/>
                </a:moveTo>
                <a:lnTo>
                  <a:pt x="812503" y="155049"/>
                </a:lnTo>
                <a:lnTo>
                  <a:pt x="545178" y="310097"/>
                </a:lnTo>
                <a:lnTo>
                  <a:pt x="545178" y="212220"/>
                </a:lnTo>
                <a:lnTo>
                  <a:pt x="0" y="259590"/>
                </a:lnTo>
                <a:lnTo>
                  <a:pt x="160832" y="155049"/>
                </a:lnTo>
                <a:lnTo>
                  <a:pt x="0" y="50507"/>
                </a:lnTo>
                <a:lnTo>
                  <a:pt x="545178" y="97878"/>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pic>
        <p:nvPicPr>
          <p:cNvPr id="48" name="图片 47" descr="32313539363630353b32313539363432373bb4b4d7f7c1e9b8d0"/>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46665" y="2265680"/>
            <a:ext cx="914400" cy="914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368" y="6669229"/>
            <a:ext cx="2354111"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4918919" y="6669229"/>
            <a:ext cx="2354111"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p:nvSpPr>
        <p:spPr>
          <a:xfrm>
            <a:off x="9831125" y="6669229"/>
            <a:ext cx="2363255"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p:nvSpPr>
        <p:spPr>
          <a:xfrm>
            <a:off x="2442565" y="6669229"/>
            <a:ext cx="2357659" cy="1887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p:nvSpPr>
        <p:spPr>
          <a:xfrm>
            <a:off x="7373241" y="6669229"/>
            <a:ext cx="2357659" cy="1887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矩形 14"/>
          <p:cNvSpPr/>
          <p:nvPr/>
        </p:nvSpPr>
        <p:spPr>
          <a:xfrm>
            <a:off x="-1945" y="0"/>
            <a:ext cx="4771209"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pPr>
            <a:r>
              <a:rPr kumimoji="0" lang="zh-CN" altLang="en-US" sz="3600" b="1" i="0" u="none" strike="noStrike" kern="1200" cap="none" spc="-100" normalizeH="0" baseline="0" dirty="0">
                <a:ln>
                  <a:noFill/>
                </a:ln>
                <a:solidFill>
                  <a:prstClr val="white"/>
                </a:solidFill>
                <a:effectLst/>
                <a:uLnTx/>
                <a:uFillTx/>
                <a:latin typeface="微软雅黑" panose="020B0503020204020204" pitchFamily="34" charset="-122"/>
                <a:ea typeface="微软雅黑" panose="020B0503020204020204" pitchFamily="34" charset="-122"/>
                <a:cs typeface="+mn-cs"/>
              </a:rPr>
              <a:t>研究</a:t>
            </a:r>
            <a:r>
              <a:rPr kumimoji="0" lang="zh-CN" altLang="en-US" sz="3600" b="1" i="0" u="none" strike="noStrike" kern="1200" cap="none" spc="-100" normalizeH="0" baseline="0" dirty="0">
                <a:ln>
                  <a:noFill/>
                </a:ln>
                <a:solidFill>
                  <a:prstClr val="white"/>
                </a:solidFill>
                <a:effectLst/>
                <a:uLnTx/>
                <a:uFillTx/>
                <a:latin typeface="微软雅黑" panose="020B0503020204020204" pitchFamily="34" charset="-122"/>
                <a:ea typeface="微软雅黑" panose="020B0503020204020204" pitchFamily="34" charset="-122"/>
                <a:cs typeface="+mn-cs"/>
              </a:rPr>
              <a:t>内容</a:t>
            </a:r>
            <a:endParaRPr kumimoji="0" lang="zh-CN" altLang="en-US" sz="3600" b="1" i="0" u="none" strike="noStrike" kern="1200" cap="none" spc="-100" normalizeH="0" baseline="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6" name="图片 15"/>
          <p:cNvPicPr>
            <a:picLocks noChangeAspect="1"/>
          </p:cNvPicPr>
          <p:nvPr/>
        </p:nvPicPr>
        <p:blipFill rotWithShape="1">
          <a:blip r:embed="rId1"/>
          <a:srcRect/>
          <a:stretch>
            <a:fillRect/>
          </a:stretch>
        </p:blipFill>
        <p:spPr>
          <a:xfrm>
            <a:off x="4860685" y="0"/>
            <a:ext cx="2354111" cy="1052835"/>
          </a:xfrm>
          <a:prstGeom prst="rect">
            <a:avLst/>
          </a:prstGeom>
        </p:spPr>
      </p:pic>
      <p:pic>
        <p:nvPicPr>
          <p:cNvPr id="17" name="图片 16"/>
          <p:cNvPicPr>
            <a:picLocks noChangeAspect="1"/>
          </p:cNvPicPr>
          <p:nvPr/>
        </p:nvPicPr>
        <p:blipFill rotWithShape="1">
          <a:blip r:embed="rId2"/>
          <a:srcRect t="23035" b="9881"/>
          <a:stretch>
            <a:fillRect/>
          </a:stretch>
        </p:blipFill>
        <p:spPr>
          <a:xfrm>
            <a:off x="9837893" y="3"/>
            <a:ext cx="2354111" cy="1052836"/>
          </a:xfrm>
          <a:prstGeom prst="rect">
            <a:avLst/>
          </a:prstGeom>
        </p:spPr>
      </p:pic>
      <p:sp>
        <p:nvSpPr>
          <p:cNvPr id="18" name="矩形 17"/>
          <p:cNvSpPr/>
          <p:nvPr/>
        </p:nvSpPr>
        <p:spPr>
          <a:xfrm>
            <a:off x="7324271" y="0"/>
            <a:ext cx="2403611"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pPr>
            <a:endParaRPr kumimoji="0" lang="zh-CN" altLang="en-US" sz="40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9" name="图片 18"/>
          <p:cNvPicPr>
            <a:picLocks noChangeAspect="1"/>
          </p:cNvPicPr>
          <p:nvPr/>
        </p:nvPicPr>
        <p:blipFill>
          <a:blip r:embed="rId3"/>
          <a:stretch>
            <a:fillRect/>
          </a:stretch>
        </p:blipFill>
        <p:spPr>
          <a:xfrm>
            <a:off x="678501" y="176485"/>
            <a:ext cx="808653" cy="720399"/>
          </a:xfrm>
          <a:prstGeom prst="rect">
            <a:avLst/>
          </a:prstGeom>
        </p:spPr>
      </p:pic>
      <p:pic>
        <p:nvPicPr>
          <p:cNvPr id="20" name="图片 19"/>
          <p:cNvPicPr>
            <a:picLocks noChangeAspect="1"/>
          </p:cNvPicPr>
          <p:nvPr/>
        </p:nvPicPr>
        <p:blipFill>
          <a:blip r:embed="rId4"/>
          <a:stretch>
            <a:fillRect/>
          </a:stretch>
        </p:blipFill>
        <p:spPr>
          <a:xfrm>
            <a:off x="8031911" y="106156"/>
            <a:ext cx="982617" cy="861056"/>
          </a:xfrm>
          <a:prstGeom prst="rect">
            <a:avLst/>
          </a:prstGeom>
        </p:spPr>
      </p:pic>
      <p:sp>
        <p:nvSpPr>
          <p:cNvPr id="21" name="TextBox 3"/>
          <p:cNvSpPr txBox="1"/>
          <p:nvPr/>
        </p:nvSpPr>
        <p:spPr>
          <a:xfrm>
            <a:off x="0" y="1335661"/>
            <a:ext cx="8796020" cy="607695"/>
          </a:xfrm>
          <a:prstGeom prst="rect">
            <a:avLst/>
          </a:prstGeom>
          <a:noFill/>
        </p:spPr>
        <p:txBody>
          <a:bodyPr wrap="square" rtlCol="0">
            <a:spAutoFit/>
          </a:bodyPr>
          <a:lstStyle>
            <a:defPPr>
              <a:defRPr lang="zh-CN"/>
            </a:defPPr>
            <a:lvl1pPr marL="342900" indent="-342900" algn="just">
              <a:lnSpc>
                <a:spcPct val="140000"/>
              </a:lnSpc>
              <a:spcAft>
                <a:spcPts val="0"/>
              </a:spcAft>
              <a:buFont typeface="Wingdings" panose="05000000000000000000" charset="0"/>
              <a:buChar char="Ø"/>
              <a:defRPr sz="2400">
                <a:solidFill>
                  <a:srgbClr val="0000FF"/>
                </a:solidFill>
                <a:latin typeface="华文中宋" panose="02010600040101010101" pitchFamily="2" charset="-122"/>
                <a:ea typeface="华文中宋" panose="02010600040101010101" pitchFamily="2" charset="-122"/>
                <a:cs typeface="Times New Roman" panose="02020603050405020304" pitchFamily="18" charset="0"/>
              </a:defRPr>
            </a:lvl1pPr>
          </a:lstStyle>
          <a:p>
            <a:r>
              <a:rPr lang="zh-CN" altLang="en-US"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石窟寺岩体稳定性预测评估系统</a:t>
            </a:r>
            <a:endParaRPr lang="zh-CN" altLang="en-US"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139700" y="1835150"/>
            <a:ext cx="2849245" cy="645160"/>
          </a:xfrm>
          <a:prstGeom prst="rect">
            <a:avLst/>
          </a:prstGeom>
          <a:noFill/>
        </p:spPr>
        <p:txBody>
          <a:bodyPr wrap="square" rtlCol="0" anchor="t">
            <a:spAutoFit/>
          </a:bodyPr>
          <a:p>
            <a:pPr marL="0" marR="0" algn="just">
              <a:lnSpc>
                <a:spcPct val="150000"/>
              </a:lnSpc>
              <a:spcBef>
                <a:spcPts val="0"/>
              </a:spcBef>
              <a:spcAft>
                <a:spcPts val="0"/>
              </a:spcAft>
            </a:pPr>
            <a:r>
              <a:rPr lang="en-US" altLang="zh-CN"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课题</a:t>
            </a:r>
            <a:r>
              <a:rPr lang="en-US" altLang="zh-CN"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相关问题</a:t>
            </a:r>
            <a:endParaRPr lang="zh-CN" altLang="en-US" sz="2400" b="1"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57" name="组合 56"/>
          <p:cNvGrpSpPr/>
          <p:nvPr/>
        </p:nvGrpSpPr>
        <p:grpSpPr>
          <a:xfrm rot="0">
            <a:off x="239771" y="3533140"/>
            <a:ext cx="2580264" cy="1314044"/>
            <a:chOff x="9205130" y="2492896"/>
            <a:chExt cx="3035091" cy="1933428"/>
          </a:xfrm>
        </p:grpSpPr>
        <p:cxnSp>
          <p:nvCxnSpPr>
            <p:cNvPr id="47" name="直接箭头连接符 46"/>
            <p:cNvCxnSpPr/>
            <p:nvPr/>
          </p:nvCxnSpPr>
          <p:spPr bwMode="auto">
            <a:xfrm flipV="1">
              <a:off x="9684568" y="2492896"/>
              <a:ext cx="0" cy="1512168"/>
            </a:xfrm>
            <a:prstGeom prst="straightConnector1">
              <a:avLst/>
            </a:prstGeom>
            <a:noFill/>
            <a:ln w="38100">
              <a:solidFill>
                <a:srgbClr val="002060"/>
              </a:solidFill>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接箭头连接符 48"/>
            <p:cNvCxnSpPr/>
            <p:nvPr/>
          </p:nvCxnSpPr>
          <p:spPr bwMode="auto">
            <a:xfrm>
              <a:off x="9684568" y="4011264"/>
              <a:ext cx="2088232" cy="0"/>
            </a:xfrm>
            <a:prstGeom prst="straightConnector1">
              <a:avLst/>
            </a:prstGeom>
            <a:noFill/>
            <a:ln w="38100">
              <a:solidFill>
                <a:srgbClr val="002060"/>
              </a:solidFill>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文本框 52"/>
            <p:cNvSpPr txBox="1"/>
            <p:nvPr/>
          </p:nvSpPr>
          <p:spPr>
            <a:xfrm>
              <a:off x="9466701" y="3975051"/>
              <a:ext cx="388624" cy="451273"/>
            </a:xfrm>
            <a:prstGeom prst="rect">
              <a:avLst/>
            </a:prstGeom>
            <a:noFill/>
          </p:spPr>
          <p:txBody>
            <a:bodyPr wrap="square" rtlCol="0">
              <a:spAutoFit/>
            </a:bodyPr>
            <a:p>
              <a:r>
                <a:rPr lang="en-US" altLang="zh-CN" sz="1400" dirty="0">
                  <a:solidFill>
                    <a:schemeClr val="tx1"/>
                  </a:solidFill>
                </a:rPr>
                <a:t>0</a:t>
              </a:r>
              <a:endParaRPr lang="en-US" altLang="zh-CN" sz="1400" dirty="0">
                <a:solidFill>
                  <a:schemeClr val="tx1"/>
                </a:solidFill>
              </a:endParaRPr>
            </a:p>
          </p:txBody>
        </p:sp>
        <p:sp>
          <p:nvSpPr>
            <p:cNvPr id="54" name="文本框 53"/>
            <p:cNvSpPr txBox="1"/>
            <p:nvPr/>
          </p:nvSpPr>
          <p:spPr>
            <a:xfrm>
              <a:off x="11213558" y="3974497"/>
              <a:ext cx="1026663" cy="451273"/>
            </a:xfrm>
            <a:prstGeom prst="rect">
              <a:avLst/>
            </a:prstGeom>
            <a:noFill/>
          </p:spPr>
          <p:txBody>
            <a:bodyPr wrap="square" rtlCol="0">
              <a:spAutoFit/>
            </a:bodyPr>
            <a:p>
              <a:r>
                <a:rPr lang="en-US" altLang="zh-CN" sz="1400" dirty="0">
                  <a:solidFill>
                    <a:schemeClr val="tx1"/>
                  </a:solidFill>
                </a:rPr>
                <a:t>3000</a:t>
              </a:r>
              <a:r>
                <a:rPr lang="zh-CN" altLang="en-US" sz="1400" dirty="0">
                  <a:solidFill>
                    <a:schemeClr val="tx1"/>
                  </a:solidFill>
                </a:rPr>
                <a:t>年</a:t>
              </a:r>
              <a:endParaRPr lang="zh-CN" altLang="en-US" sz="1400" dirty="0">
                <a:solidFill>
                  <a:schemeClr val="tx1"/>
                </a:solidFill>
              </a:endParaRPr>
            </a:p>
          </p:txBody>
        </p:sp>
        <p:sp>
          <p:nvSpPr>
            <p:cNvPr id="55" name="文本框 54"/>
            <p:cNvSpPr txBox="1"/>
            <p:nvPr/>
          </p:nvSpPr>
          <p:spPr>
            <a:xfrm rot="16200000">
              <a:off x="8866340" y="3210852"/>
              <a:ext cx="1226751" cy="360768"/>
            </a:xfrm>
            <a:prstGeom prst="rect">
              <a:avLst/>
            </a:prstGeom>
            <a:noFill/>
          </p:spPr>
          <p:txBody>
            <a:bodyPr wrap="square" rtlCol="0">
              <a:spAutoFit/>
            </a:bodyPr>
            <a:p>
              <a:r>
                <a:rPr lang="zh-CN" altLang="en-US" sz="1400" b="1" dirty="0">
                  <a:solidFill>
                    <a:schemeClr val="tx1"/>
                  </a:solidFill>
                  <a:latin typeface="微软雅黑" panose="020B0503020204020204" pitchFamily="34" charset="-122"/>
                  <a:ea typeface="微软雅黑" panose="020B0503020204020204" pitchFamily="34" charset="-122"/>
                </a:rPr>
                <a:t>稳定性</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56" name="文本框 55"/>
                <p:cNvSpPr txBox="1"/>
                <p:nvPr/>
              </p:nvSpPr>
              <p:spPr>
                <a:xfrm>
                  <a:off x="9205130" y="2610401"/>
                  <a:ext cx="456408" cy="451273"/>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r>
                          <a:rPr lang="en-US" altLang="zh-CN" sz="1400" i="1" smtClean="0">
                            <a:solidFill>
                              <a:schemeClr val="tx1"/>
                            </a:solidFill>
                            <a:latin typeface="Cambria Math" panose="02040503050406030204" charset="0"/>
                            <a:ea typeface="MS Mincho" charset="0"/>
                            <a:cs typeface="Cambria Math" panose="02040503050406030204" charset="0"/>
                          </a:rPr>
                          <m:t>1</m:t>
                        </m:r>
                      </m:oMath>
                    </m:oMathPara>
                  </a14:m>
                  <a:endParaRPr lang="en-US" altLang="zh-CN" sz="1400" i="1" dirty="0" smtClean="0">
                    <a:solidFill>
                      <a:schemeClr val="tx1"/>
                    </a:solidFill>
                    <a:latin typeface="Cambria Math" panose="02040503050406030204" charset="0"/>
                    <a:ea typeface="MS Mincho" charset="0"/>
                    <a:cs typeface="Cambria Math" panose="02040503050406030204" charset="0"/>
                  </a:endParaRPr>
                </a:p>
              </p:txBody>
            </p:sp>
          </mc:Choice>
          <mc:Fallback>
            <p:sp>
              <p:nvSpPr>
                <p:cNvPr id="56" name="文本框 55"/>
                <p:cNvSpPr txBox="1">
                  <a:spLocks noRot="1" noChangeAspect="1" noMove="1" noResize="1" noEditPoints="1" noAdjustHandles="1" noChangeArrowheads="1" noChangeShapeType="1" noTextEdit="1"/>
                </p:cNvSpPr>
                <p:nvPr/>
              </p:nvSpPr>
              <p:spPr>
                <a:xfrm>
                  <a:off x="9205130" y="2610401"/>
                  <a:ext cx="456408" cy="451273"/>
                </a:xfrm>
                <a:prstGeom prst="rect">
                  <a:avLst/>
                </a:prstGeom>
                <a:blipFill rotWithShape="1">
                  <a:blip r:embed="rId5"/>
                </a:blipFill>
              </p:spPr>
              <p:txBody>
                <a:bodyPr/>
                <a:lstStyle/>
                <a:p>
                  <a:r>
                    <a:rPr lang="zh-CN" altLang="en-US">
                      <a:noFill/>
                    </a:rPr>
                    <a:t> </a:t>
                  </a:r>
                </a:p>
              </p:txBody>
            </p:sp>
          </mc:Fallback>
        </mc:AlternateContent>
      </p:grpSp>
      <p:cxnSp>
        <p:nvCxnSpPr>
          <p:cNvPr id="43" name="曲线连接符 42"/>
          <p:cNvCxnSpPr/>
          <p:nvPr/>
        </p:nvCxnSpPr>
        <p:spPr>
          <a:xfrm>
            <a:off x="647065" y="3919855"/>
            <a:ext cx="2069465" cy="528320"/>
          </a:xfrm>
          <a:prstGeom prst="curvedConnector3">
            <a:avLst>
              <a:gd name="adj1" fmla="val 50015"/>
            </a:avLst>
          </a:prstGeom>
        </p:spPr>
        <p:style>
          <a:lnRef idx="2">
            <a:schemeClr val="accent2"/>
          </a:lnRef>
          <a:fillRef idx="0">
            <a:schemeClr val="accent2"/>
          </a:fillRef>
          <a:effectRef idx="1">
            <a:schemeClr val="accent2"/>
          </a:effectRef>
          <a:fontRef idx="minor">
            <a:schemeClr val="tx1"/>
          </a:fontRef>
        </p:style>
      </p:cxnSp>
      <p:sp>
        <p:nvSpPr>
          <p:cNvPr id="3" name="文本框 2"/>
          <p:cNvSpPr txBox="1"/>
          <p:nvPr/>
        </p:nvSpPr>
        <p:spPr>
          <a:xfrm>
            <a:off x="908685" y="4846955"/>
            <a:ext cx="1198880" cy="398780"/>
          </a:xfrm>
          <a:prstGeom prst="rect">
            <a:avLst/>
          </a:prstGeom>
          <a:noFill/>
        </p:spPr>
        <p:txBody>
          <a:bodyPr wrap="none" rtlCol="0">
            <a:spAutoFit/>
          </a:bodyPr>
          <a:p>
            <a:r>
              <a:rPr lang="zh-CN" altLang="en-US" sz="2000"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rPr>
              <a:t>目标模型</a:t>
            </a:r>
            <a:endParaRPr lang="zh-CN" altLang="en-US" sz="2000"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5" name="曲线连接符 4"/>
          <p:cNvCxnSpPr/>
          <p:nvPr/>
        </p:nvCxnSpPr>
        <p:spPr>
          <a:xfrm>
            <a:off x="974725" y="3947160"/>
            <a:ext cx="2035810" cy="424815"/>
          </a:xfrm>
          <a:prstGeom prst="curvedConnector3">
            <a:avLst>
              <a:gd name="adj1" fmla="val 50031"/>
            </a:avLst>
          </a:prstGeom>
          <a:ln>
            <a:gradFill>
              <a:gsLst>
                <a:gs pos="0">
                  <a:srgbClr val="007BD3"/>
                </a:gs>
                <a:gs pos="100000">
                  <a:srgbClr val="034373"/>
                </a:gs>
              </a:gsLst>
            </a:gradFill>
          </a:ln>
        </p:spPr>
        <p:style>
          <a:lnRef idx="2">
            <a:schemeClr val="accent2"/>
          </a:lnRef>
          <a:fillRef idx="0">
            <a:schemeClr val="accent2"/>
          </a:fillRef>
          <a:effectRef idx="1">
            <a:schemeClr val="accent2"/>
          </a:effectRef>
          <a:fontRef idx="minor">
            <a:schemeClr val="tx1"/>
          </a:fontRef>
        </p:style>
      </p:cxnSp>
      <p:cxnSp>
        <p:nvCxnSpPr>
          <p:cNvPr id="11" name="直接连接符 10"/>
          <p:cNvCxnSpPr/>
          <p:nvPr/>
        </p:nvCxnSpPr>
        <p:spPr>
          <a:xfrm>
            <a:off x="680720" y="4251960"/>
            <a:ext cx="2307590" cy="0"/>
          </a:xfrm>
          <a:prstGeom prst="line">
            <a:avLst/>
          </a:prstGeom>
          <a:ln w="12700" cmpd="sng">
            <a:solidFill>
              <a:schemeClr val="accent1">
                <a:shade val="50000"/>
              </a:schemeClr>
            </a:solidFill>
            <a:prstDash val="dash"/>
          </a:ln>
        </p:spPr>
        <p:style>
          <a:lnRef idx="3">
            <a:schemeClr val="accent4"/>
          </a:lnRef>
          <a:fillRef idx="0">
            <a:schemeClr val="accent4"/>
          </a:fillRef>
          <a:effectRef idx="2">
            <a:schemeClr val="accent4"/>
          </a:effectRef>
          <a:fontRef idx="minor">
            <a:schemeClr val="tx1"/>
          </a:fontRef>
        </p:style>
      </p:cxnSp>
      <p:sp>
        <p:nvSpPr>
          <p:cNvPr id="12" name="文本框 11"/>
          <p:cNvSpPr txBox="1"/>
          <p:nvPr/>
        </p:nvSpPr>
        <p:spPr>
          <a:xfrm>
            <a:off x="2251710" y="3893185"/>
            <a:ext cx="1020445" cy="306705"/>
          </a:xfrm>
          <a:prstGeom prst="rect">
            <a:avLst/>
          </a:prstGeom>
          <a:noFill/>
        </p:spPr>
        <p:txBody>
          <a:bodyPr wrap="square" rtlCol="0">
            <a:spAutoFit/>
          </a:bodyPr>
          <a:p>
            <a:r>
              <a:rPr lang="zh-CN" altLang="en-US" sz="1400" b="1" dirty="0">
                <a:solidFill>
                  <a:schemeClr val="tx1"/>
                </a:solidFill>
                <a:latin typeface="微软雅黑" panose="020B0503020204020204" pitchFamily="34" charset="-122"/>
                <a:ea typeface="微软雅黑" panose="020B0503020204020204" pitchFamily="34" charset="-122"/>
              </a:rPr>
              <a:t>失稳阈值</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grpSp>
        <p:nvGrpSpPr>
          <p:cNvPr id="68" name="组合 67"/>
          <p:cNvGrpSpPr/>
          <p:nvPr/>
        </p:nvGrpSpPr>
        <p:grpSpPr>
          <a:xfrm>
            <a:off x="3331845" y="2156460"/>
            <a:ext cx="3883025" cy="596265"/>
            <a:chOff x="2499" y="4071"/>
            <a:chExt cx="1693" cy="1348"/>
          </a:xfrm>
        </p:grpSpPr>
        <p:sp>
          <p:nvSpPr>
            <p:cNvPr id="69" name="圆角矩形 68"/>
            <p:cNvSpPr/>
            <p:nvPr/>
          </p:nvSpPr>
          <p:spPr>
            <a:xfrm>
              <a:off x="2499" y="4071"/>
              <a:ext cx="1693" cy="1348"/>
            </a:xfrm>
            <a:prstGeom prst="roundRect">
              <a:avLst/>
            </a:prstGeom>
            <a:solidFill>
              <a:srgbClr val="E6E4E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smtClean="0">
                <a:latin typeface="微软雅黑" panose="020B0503020204020204" pitchFamily="34" charset="-122"/>
                <a:ea typeface="微软雅黑" panose="020B0503020204020204" pitchFamily="34" charset="-122"/>
              </a:endParaRPr>
            </a:p>
          </p:txBody>
        </p:sp>
        <p:sp>
          <p:nvSpPr>
            <p:cNvPr id="70" name="文本框 69"/>
            <p:cNvSpPr txBox="1"/>
            <p:nvPr/>
          </p:nvSpPr>
          <p:spPr>
            <a:xfrm>
              <a:off x="2598" y="4339"/>
              <a:ext cx="1594" cy="762"/>
            </a:xfrm>
            <a:prstGeom prst="rect">
              <a:avLst/>
            </a:prstGeom>
            <a:noFill/>
          </p:spPr>
          <p:txBody>
            <a:bodyPr wrap="square" rtlCol="0">
              <a:spAutoFit/>
            </a:bodyPr>
            <a:p>
              <a:r>
                <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单调递减函数如何表示？</a:t>
              </a:r>
              <a:endPar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73" name="组合 72"/>
          <p:cNvGrpSpPr/>
          <p:nvPr/>
        </p:nvGrpSpPr>
        <p:grpSpPr>
          <a:xfrm>
            <a:off x="3319145" y="2947670"/>
            <a:ext cx="3883025" cy="596265"/>
            <a:chOff x="2499" y="4071"/>
            <a:chExt cx="1693" cy="1348"/>
          </a:xfrm>
        </p:grpSpPr>
        <p:sp>
          <p:nvSpPr>
            <p:cNvPr id="74" name="圆角矩形 73"/>
            <p:cNvSpPr/>
            <p:nvPr/>
          </p:nvSpPr>
          <p:spPr>
            <a:xfrm>
              <a:off x="2499" y="4071"/>
              <a:ext cx="1693" cy="1348"/>
            </a:xfrm>
            <a:prstGeom prst="roundRect">
              <a:avLst/>
            </a:prstGeom>
            <a:solidFill>
              <a:srgbClr val="E6E4E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smtClean="0">
                <a:latin typeface="微软雅黑" panose="020B0503020204020204" pitchFamily="34" charset="-122"/>
                <a:ea typeface="微软雅黑" panose="020B0503020204020204" pitchFamily="34" charset="-122"/>
              </a:endParaRPr>
            </a:p>
          </p:txBody>
        </p:sp>
        <p:sp>
          <p:nvSpPr>
            <p:cNvPr id="75" name="文本框 74"/>
            <p:cNvSpPr txBox="1"/>
            <p:nvPr/>
          </p:nvSpPr>
          <p:spPr>
            <a:xfrm>
              <a:off x="2598" y="4339"/>
              <a:ext cx="1594" cy="762"/>
            </a:xfrm>
            <a:prstGeom prst="rect">
              <a:avLst/>
            </a:prstGeom>
            <a:noFill/>
          </p:spPr>
          <p:txBody>
            <a:bodyPr wrap="square" rtlCol="0">
              <a:spAutoFit/>
            </a:bodyPr>
            <a:p>
              <a:r>
                <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影响函数形状的参数如何确定？</a:t>
              </a:r>
              <a:endPar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76" name="组合 75"/>
          <p:cNvGrpSpPr/>
          <p:nvPr/>
        </p:nvGrpSpPr>
        <p:grpSpPr>
          <a:xfrm>
            <a:off x="3308985" y="3692525"/>
            <a:ext cx="3883025" cy="596265"/>
            <a:chOff x="2499" y="4071"/>
            <a:chExt cx="1693" cy="1348"/>
          </a:xfrm>
        </p:grpSpPr>
        <p:sp>
          <p:nvSpPr>
            <p:cNvPr id="77" name="圆角矩形 76"/>
            <p:cNvSpPr/>
            <p:nvPr/>
          </p:nvSpPr>
          <p:spPr>
            <a:xfrm>
              <a:off x="2499" y="4071"/>
              <a:ext cx="1693" cy="1348"/>
            </a:xfrm>
            <a:prstGeom prst="roundRect">
              <a:avLst/>
            </a:prstGeom>
            <a:solidFill>
              <a:srgbClr val="E6E4E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smtClean="0">
                <a:latin typeface="微软雅黑" panose="020B0503020204020204" pitchFamily="34" charset="-122"/>
                <a:ea typeface="微软雅黑" panose="020B0503020204020204" pitchFamily="34" charset="-122"/>
              </a:endParaRPr>
            </a:p>
          </p:txBody>
        </p:sp>
        <p:sp>
          <p:nvSpPr>
            <p:cNvPr id="78" name="文本框 77"/>
            <p:cNvSpPr txBox="1"/>
            <p:nvPr/>
          </p:nvSpPr>
          <p:spPr>
            <a:xfrm>
              <a:off x="2598" y="4339"/>
              <a:ext cx="1594" cy="762"/>
            </a:xfrm>
            <a:prstGeom prst="rect">
              <a:avLst/>
            </a:prstGeom>
            <a:noFill/>
          </p:spPr>
          <p:txBody>
            <a:bodyPr wrap="square" rtlCol="0">
              <a:spAutoFit/>
            </a:bodyPr>
            <a:p>
              <a:r>
                <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如何验证？</a:t>
              </a:r>
              <a:endPar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79" name="组合 78"/>
          <p:cNvGrpSpPr/>
          <p:nvPr/>
        </p:nvGrpSpPr>
        <p:grpSpPr>
          <a:xfrm>
            <a:off x="3308985" y="4429760"/>
            <a:ext cx="3883025" cy="596265"/>
            <a:chOff x="2499" y="4071"/>
            <a:chExt cx="1693" cy="1348"/>
          </a:xfrm>
        </p:grpSpPr>
        <p:sp>
          <p:nvSpPr>
            <p:cNvPr id="80" name="圆角矩形 79"/>
            <p:cNvSpPr/>
            <p:nvPr/>
          </p:nvSpPr>
          <p:spPr>
            <a:xfrm>
              <a:off x="2499" y="4071"/>
              <a:ext cx="1693" cy="1348"/>
            </a:xfrm>
            <a:prstGeom prst="roundRect">
              <a:avLst/>
            </a:prstGeom>
            <a:solidFill>
              <a:srgbClr val="E6E4E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smtClean="0">
                <a:latin typeface="微软雅黑" panose="020B0503020204020204" pitchFamily="34" charset="-122"/>
                <a:ea typeface="微软雅黑" panose="020B0503020204020204" pitchFamily="34" charset="-122"/>
              </a:endParaRPr>
            </a:p>
          </p:txBody>
        </p:sp>
        <p:sp>
          <p:nvSpPr>
            <p:cNvPr id="81" name="文本框 80"/>
            <p:cNvSpPr txBox="1"/>
            <p:nvPr/>
          </p:nvSpPr>
          <p:spPr>
            <a:xfrm>
              <a:off x="2598" y="4339"/>
              <a:ext cx="1594" cy="762"/>
            </a:xfrm>
            <a:prstGeom prst="rect">
              <a:avLst/>
            </a:prstGeom>
            <a:noFill/>
          </p:spPr>
          <p:txBody>
            <a:bodyPr wrap="square" rtlCol="0">
              <a:spAutoFit/>
            </a:bodyPr>
            <a:p>
              <a:r>
                <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如何加入人为、自然等突变因素？</a:t>
              </a:r>
              <a:endPar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82" name="组合 81"/>
          <p:cNvGrpSpPr/>
          <p:nvPr/>
        </p:nvGrpSpPr>
        <p:grpSpPr>
          <a:xfrm rot="0">
            <a:off x="7825105" y="2156460"/>
            <a:ext cx="3987165" cy="596265"/>
            <a:chOff x="2915" y="9066"/>
            <a:chExt cx="1452" cy="571"/>
          </a:xfrm>
        </p:grpSpPr>
        <p:sp>
          <p:nvSpPr>
            <p:cNvPr id="83" name="矩形 82"/>
            <p:cNvSpPr/>
            <p:nvPr/>
          </p:nvSpPr>
          <p:spPr>
            <a:xfrm>
              <a:off x="2915" y="9066"/>
              <a:ext cx="1452" cy="571"/>
            </a:xfrm>
            <a:prstGeom prst="rect">
              <a:avLst/>
            </a:prstGeom>
            <a:solidFill>
              <a:srgbClr val="FEC00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dirty="0" smtClean="0">
                <a:latin typeface="微软雅黑" panose="020B0503020204020204" pitchFamily="34" charset="-122"/>
                <a:ea typeface="微软雅黑" panose="020B0503020204020204" pitchFamily="34" charset="-122"/>
              </a:endParaRPr>
            </a:p>
          </p:txBody>
        </p:sp>
        <p:sp>
          <p:nvSpPr>
            <p:cNvPr id="84" name="文本框 83"/>
            <p:cNvSpPr txBox="1"/>
            <p:nvPr/>
          </p:nvSpPr>
          <p:spPr>
            <a:xfrm>
              <a:off x="2967" y="9066"/>
              <a:ext cx="1400" cy="559"/>
            </a:xfrm>
            <a:prstGeom prst="rect">
              <a:avLst/>
            </a:prstGeom>
            <a:noFill/>
          </p:spPr>
          <p:txBody>
            <a:bodyPr wrap="square" rtlCol="0">
              <a:spAutoFit/>
            </a:bodyPr>
            <a:p>
              <a:r>
                <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基于退化机理，提出基于微观</a:t>
              </a:r>
              <a:r>
                <a:rPr lang="en-US" altLang="zh-CN"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局部</a:t>
              </a:r>
              <a:r>
                <a:rPr lang="en-US" altLang="zh-CN"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整体多尺度融合的石窟寺稳定性退化模型。</a:t>
              </a:r>
              <a:endPar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85" name="组合 84"/>
          <p:cNvGrpSpPr/>
          <p:nvPr/>
        </p:nvGrpSpPr>
        <p:grpSpPr>
          <a:xfrm rot="0">
            <a:off x="7804785" y="2938780"/>
            <a:ext cx="3987165" cy="596265"/>
            <a:chOff x="2915" y="9066"/>
            <a:chExt cx="1452" cy="571"/>
          </a:xfrm>
        </p:grpSpPr>
        <p:sp>
          <p:nvSpPr>
            <p:cNvPr id="86" name="矩形 85"/>
            <p:cNvSpPr/>
            <p:nvPr/>
          </p:nvSpPr>
          <p:spPr>
            <a:xfrm>
              <a:off x="2915" y="9066"/>
              <a:ext cx="1452" cy="571"/>
            </a:xfrm>
            <a:prstGeom prst="rect">
              <a:avLst/>
            </a:prstGeom>
            <a:solidFill>
              <a:srgbClr val="FEC00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dirty="0" smtClean="0">
                <a:latin typeface="微软雅黑" panose="020B0503020204020204" pitchFamily="34" charset="-122"/>
                <a:ea typeface="微软雅黑" panose="020B0503020204020204" pitchFamily="34" charset="-122"/>
              </a:endParaRPr>
            </a:p>
          </p:txBody>
        </p:sp>
        <p:sp>
          <p:nvSpPr>
            <p:cNvPr id="87" name="文本框 86"/>
            <p:cNvSpPr txBox="1"/>
            <p:nvPr/>
          </p:nvSpPr>
          <p:spPr>
            <a:xfrm>
              <a:off x="2967" y="9066"/>
              <a:ext cx="1400" cy="559"/>
            </a:xfrm>
            <a:prstGeom prst="rect">
              <a:avLst/>
            </a:prstGeom>
            <a:noFill/>
          </p:spPr>
          <p:txBody>
            <a:bodyPr wrap="square" rtlCol="0">
              <a:spAutoFit/>
            </a:bodyPr>
            <a:p>
              <a:r>
                <a:rPr lang="zh-CN"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基于项目采集的多元数据，提出基于深度学习和最小误差拟合的参数估计方法</a:t>
              </a:r>
              <a:r>
                <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88" name="组合 87"/>
          <p:cNvGrpSpPr/>
          <p:nvPr/>
        </p:nvGrpSpPr>
        <p:grpSpPr>
          <a:xfrm rot="0">
            <a:off x="7804785" y="3684270"/>
            <a:ext cx="3987165" cy="596265"/>
            <a:chOff x="2915" y="9066"/>
            <a:chExt cx="1452" cy="571"/>
          </a:xfrm>
        </p:grpSpPr>
        <p:sp>
          <p:nvSpPr>
            <p:cNvPr id="89" name="矩形 88"/>
            <p:cNvSpPr/>
            <p:nvPr/>
          </p:nvSpPr>
          <p:spPr>
            <a:xfrm>
              <a:off x="2915" y="9066"/>
              <a:ext cx="1452" cy="571"/>
            </a:xfrm>
            <a:prstGeom prst="rect">
              <a:avLst/>
            </a:prstGeom>
            <a:solidFill>
              <a:srgbClr val="FEC00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dirty="0" smtClean="0">
                <a:latin typeface="微软雅黑" panose="020B0503020204020204" pitchFamily="34" charset="-122"/>
                <a:ea typeface="微软雅黑" panose="020B0503020204020204" pitchFamily="34" charset="-122"/>
              </a:endParaRPr>
            </a:p>
          </p:txBody>
        </p:sp>
        <p:sp>
          <p:nvSpPr>
            <p:cNvPr id="90" name="文本框 89"/>
            <p:cNvSpPr txBox="1"/>
            <p:nvPr/>
          </p:nvSpPr>
          <p:spPr>
            <a:xfrm>
              <a:off x="2967" y="9066"/>
              <a:ext cx="1400" cy="559"/>
            </a:xfrm>
            <a:prstGeom prst="rect">
              <a:avLst/>
            </a:prstGeom>
            <a:noFill/>
          </p:spPr>
          <p:txBody>
            <a:bodyPr wrap="square" rtlCol="0">
              <a:spAutoFit/>
            </a:bodyPr>
            <a:p>
              <a:r>
                <a:rPr lang="zh-CN"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基于石窟寺普查数据和专家知识对该模型进行验证</a:t>
              </a:r>
              <a:r>
                <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91" name="组合 90"/>
          <p:cNvGrpSpPr/>
          <p:nvPr/>
        </p:nvGrpSpPr>
        <p:grpSpPr>
          <a:xfrm rot="0">
            <a:off x="7804785" y="4429760"/>
            <a:ext cx="3987165" cy="596265"/>
            <a:chOff x="2915" y="9066"/>
            <a:chExt cx="1452" cy="571"/>
          </a:xfrm>
        </p:grpSpPr>
        <p:sp>
          <p:nvSpPr>
            <p:cNvPr id="94" name="矩形 93"/>
            <p:cNvSpPr/>
            <p:nvPr/>
          </p:nvSpPr>
          <p:spPr>
            <a:xfrm>
              <a:off x="2915" y="9066"/>
              <a:ext cx="1452" cy="571"/>
            </a:xfrm>
            <a:prstGeom prst="rect">
              <a:avLst/>
            </a:prstGeom>
            <a:solidFill>
              <a:srgbClr val="FEC00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dirty="0" smtClean="0">
                <a:latin typeface="微软雅黑" panose="020B0503020204020204" pitchFamily="34" charset="-122"/>
                <a:ea typeface="微软雅黑" panose="020B0503020204020204" pitchFamily="34" charset="-122"/>
              </a:endParaRPr>
            </a:p>
          </p:txBody>
        </p:sp>
        <p:sp>
          <p:nvSpPr>
            <p:cNvPr id="95" name="文本框 94"/>
            <p:cNvSpPr txBox="1"/>
            <p:nvPr/>
          </p:nvSpPr>
          <p:spPr>
            <a:xfrm>
              <a:off x="2967" y="9066"/>
              <a:ext cx="1400" cy="559"/>
            </a:xfrm>
            <a:prstGeom prst="rect">
              <a:avLst/>
            </a:prstGeom>
            <a:noFill/>
          </p:spPr>
          <p:txBody>
            <a:bodyPr wrap="square" rtlCol="0">
              <a:spAutoFit/>
            </a:bodyPr>
            <a:p>
              <a:r>
                <a:rPr lang="zh-CN"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对模型进行改进，增加突变因子，对人为破坏、修复和地震进行仿真</a:t>
              </a:r>
              <a:r>
                <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07" name="组合 106"/>
          <p:cNvGrpSpPr/>
          <p:nvPr/>
        </p:nvGrpSpPr>
        <p:grpSpPr>
          <a:xfrm>
            <a:off x="3272155" y="5228590"/>
            <a:ext cx="3883025" cy="596265"/>
            <a:chOff x="2499" y="4071"/>
            <a:chExt cx="1693" cy="1348"/>
          </a:xfrm>
        </p:grpSpPr>
        <p:sp>
          <p:nvSpPr>
            <p:cNvPr id="110" name="圆角矩形 109"/>
            <p:cNvSpPr/>
            <p:nvPr/>
          </p:nvSpPr>
          <p:spPr>
            <a:xfrm>
              <a:off x="2499" y="4071"/>
              <a:ext cx="1693" cy="1348"/>
            </a:xfrm>
            <a:prstGeom prst="roundRect">
              <a:avLst/>
            </a:prstGeom>
            <a:solidFill>
              <a:srgbClr val="E6E4E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smtClean="0">
                <a:latin typeface="微软雅黑" panose="020B0503020204020204" pitchFamily="34" charset="-122"/>
                <a:ea typeface="微软雅黑" panose="020B0503020204020204" pitchFamily="34" charset="-122"/>
              </a:endParaRPr>
            </a:p>
          </p:txBody>
        </p:sp>
        <p:sp>
          <p:nvSpPr>
            <p:cNvPr id="111" name="文本框 110"/>
            <p:cNvSpPr txBox="1"/>
            <p:nvPr/>
          </p:nvSpPr>
          <p:spPr>
            <a:xfrm>
              <a:off x="2598" y="4339"/>
              <a:ext cx="1594" cy="762"/>
            </a:xfrm>
            <a:prstGeom prst="rect">
              <a:avLst/>
            </a:prstGeom>
            <a:noFill/>
          </p:spPr>
          <p:txBody>
            <a:bodyPr wrap="square" rtlCol="0">
              <a:spAutoFit/>
            </a:bodyPr>
            <a:p>
              <a:r>
                <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增加预测的科学性？</a:t>
              </a:r>
              <a:endPar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23" name="组合 122"/>
          <p:cNvGrpSpPr/>
          <p:nvPr/>
        </p:nvGrpSpPr>
        <p:grpSpPr>
          <a:xfrm rot="0">
            <a:off x="7767955" y="5228590"/>
            <a:ext cx="3987165" cy="596265"/>
            <a:chOff x="2915" y="9066"/>
            <a:chExt cx="1452" cy="571"/>
          </a:xfrm>
        </p:grpSpPr>
        <p:sp>
          <p:nvSpPr>
            <p:cNvPr id="126" name="矩形 125"/>
            <p:cNvSpPr/>
            <p:nvPr/>
          </p:nvSpPr>
          <p:spPr>
            <a:xfrm>
              <a:off x="2915" y="9066"/>
              <a:ext cx="1452" cy="571"/>
            </a:xfrm>
            <a:prstGeom prst="rect">
              <a:avLst/>
            </a:prstGeom>
            <a:solidFill>
              <a:srgbClr val="FEC00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dirty="0" smtClean="0">
                <a:latin typeface="微软雅黑" panose="020B0503020204020204" pitchFamily="34" charset="-122"/>
                <a:ea typeface="微软雅黑" panose="020B0503020204020204" pitchFamily="34" charset="-122"/>
              </a:endParaRPr>
            </a:p>
          </p:txBody>
        </p:sp>
        <p:sp>
          <p:nvSpPr>
            <p:cNvPr id="127" name="文本框 126"/>
            <p:cNvSpPr txBox="1"/>
            <p:nvPr/>
          </p:nvSpPr>
          <p:spPr>
            <a:xfrm>
              <a:off x="2967" y="9066"/>
              <a:ext cx="1400" cy="559"/>
            </a:xfrm>
            <a:prstGeom prst="rect">
              <a:avLst/>
            </a:prstGeom>
            <a:noFill/>
          </p:spPr>
          <p:txBody>
            <a:bodyPr wrap="square" rtlCol="0">
              <a:spAutoFit/>
            </a:bodyPr>
            <a:p>
              <a:r>
                <a:rPr lang="zh-CN"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加入对于预测结果的概率值估计，增强科学性</a:t>
              </a:r>
              <a:r>
                <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39" name="组合 138"/>
          <p:cNvGrpSpPr/>
          <p:nvPr/>
        </p:nvGrpSpPr>
        <p:grpSpPr>
          <a:xfrm>
            <a:off x="3272155" y="5943600"/>
            <a:ext cx="3883025" cy="596265"/>
            <a:chOff x="2499" y="4071"/>
            <a:chExt cx="1693" cy="1348"/>
          </a:xfrm>
        </p:grpSpPr>
        <p:sp>
          <p:nvSpPr>
            <p:cNvPr id="142" name="圆角矩形 141"/>
            <p:cNvSpPr/>
            <p:nvPr/>
          </p:nvSpPr>
          <p:spPr>
            <a:xfrm>
              <a:off x="2499" y="4071"/>
              <a:ext cx="1693" cy="1348"/>
            </a:xfrm>
            <a:prstGeom prst="roundRect">
              <a:avLst/>
            </a:prstGeom>
            <a:solidFill>
              <a:srgbClr val="E6E4E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smtClean="0">
                <a:latin typeface="微软雅黑" panose="020B0503020204020204" pitchFamily="34" charset="-122"/>
                <a:ea typeface="微软雅黑" panose="020B0503020204020204" pitchFamily="34" charset="-122"/>
              </a:endParaRPr>
            </a:p>
          </p:txBody>
        </p:sp>
        <p:sp>
          <p:nvSpPr>
            <p:cNvPr id="143" name="文本框 142"/>
            <p:cNvSpPr txBox="1"/>
            <p:nvPr/>
          </p:nvSpPr>
          <p:spPr>
            <a:xfrm>
              <a:off x="2598" y="4339"/>
              <a:ext cx="1594" cy="762"/>
            </a:xfrm>
            <a:prstGeom prst="rect">
              <a:avLst/>
            </a:prstGeom>
            <a:noFill/>
          </p:spPr>
          <p:txBody>
            <a:bodyPr wrap="square" rtlCol="0">
              <a:spAutoFit/>
            </a:bodyPr>
            <a:p>
              <a:r>
                <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失稳阈值如何确定？</a:t>
              </a:r>
              <a:endPar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55" name="组合 154"/>
          <p:cNvGrpSpPr/>
          <p:nvPr/>
        </p:nvGrpSpPr>
        <p:grpSpPr>
          <a:xfrm rot="0">
            <a:off x="7767955" y="5943600"/>
            <a:ext cx="3987165" cy="596265"/>
            <a:chOff x="2915" y="9066"/>
            <a:chExt cx="1452" cy="571"/>
          </a:xfrm>
        </p:grpSpPr>
        <p:sp>
          <p:nvSpPr>
            <p:cNvPr id="156" name="矩形 155"/>
            <p:cNvSpPr/>
            <p:nvPr/>
          </p:nvSpPr>
          <p:spPr>
            <a:xfrm>
              <a:off x="2915" y="9066"/>
              <a:ext cx="1452" cy="571"/>
            </a:xfrm>
            <a:prstGeom prst="rect">
              <a:avLst/>
            </a:prstGeom>
            <a:solidFill>
              <a:srgbClr val="FEC00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dirty="0" smtClean="0">
                <a:latin typeface="微软雅黑" panose="020B0503020204020204" pitchFamily="34" charset="-122"/>
                <a:ea typeface="微软雅黑" panose="020B0503020204020204" pitchFamily="34" charset="-122"/>
              </a:endParaRPr>
            </a:p>
          </p:txBody>
        </p:sp>
        <p:sp>
          <p:nvSpPr>
            <p:cNvPr id="157" name="文本框 156"/>
            <p:cNvSpPr txBox="1"/>
            <p:nvPr/>
          </p:nvSpPr>
          <p:spPr>
            <a:xfrm>
              <a:off x="2967" y="9066"/>
              <a:ext cx="1400" cy="559"/>
            </a:xfrm>
            <a:prstGeom prst="rect">
              <a:avLst/>
            </a:prstGeom>
            <a:noFill/>
          </p:spPr>
          <p:txBody>
            <a:bodyPr wrap="square" rtlCol="0">
              <a:spAutoFit/>
            </a:bodyPr>
            <a:p>
              <a:r>
                <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可以使用李丽慧老师的单元不平衡力强度折减法进行阈值估计。（课题内部对接）</a:t>
              </a:r>
              <a:endParaRPr lang="en-US" altLang="zh-CN"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58" name="圆角矩形标注 157"/>
          <p:cNvSpPr/>
          <p:nvPr/>
        </p:nvSpPr>
        <p:spPr>
          <a:xfrm>
            <a:off x="8373110" y="1214755"/>
            <a:ext cx="1229995" cy="848995"/>
          </a:xfrm>
          <a:prstGeom prst="wedgeRoundRectCallout">
            <a:avLst>
              <a:gd name="adj1" fmla="val -23515"/>
              <a:gd name="adj2" fmla="val 6757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dirty="0" smtClean="0">
                <a:latin typeface="微软雅黑" panose="020B0503020204020204" pitchFamily="34" charset="-122"/>
                <a:ea typeface="微软雅黑" panose="020B0503020204020204" pitchFamily="34" charset="-122"/>
              </a:rPr>
              <a:t>跟课题一对接</a:t>
            </a:r>
            <a:endParaRPr lang="zh-CN" altLang="en-US" dirty="0" smtClean="0">
              <a:latin typeface="微软雅黑" panose="020B0503020204020204" pitchFamily="34" charset="-122"/>
              <a:ea typeface="微软雅黑" panose="020B0503020204020204" pitchFamily="34" charset="-122"/>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368" y="6669229"/>
            <a:ext cx="2354111"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4918919" y="6669229"/>
            <a:ext cx="2354111"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p:nvSpPr>
        <p:spPr>
          <a:xfrm>
            <a:off x="9831125" y="6669229"/>
            <a:ext cx="2363255"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p:nvSpPr>
        <p:spPr>
          <a:xfrm>
            <a:off x="2442565" y="6669229"/>
            <a:ext cx="2357659" cy="1887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p:nvSpPr>
        <p:spPr>
          <a:xfrm>
            <a:off x="7373241" y="6669229"/>
            <a:ext cx="2357659" cy="1887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矩形 14"/>
          <p:cNvSpPr/>
          <p:nvPr/>
        </p:nvSpPr>
        <p:spPr>
          <a:xfrm>
            <a:off x="-1945" y="0"/>
            <a:ext cx="4771209"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100" normalizeH="0" baseline="0" dirty="0">
                <a:ln>
                  <a:noFill/>
                </a:ln>
                <a:solidFill>
                  <a:prstClr val="white"/>
                </a:solidFill>
                <a:effectLst/>
                <a:uLnTx/>
                <a:uFillTx/>
                <a:latin typeface="微软雅黑" panose="020B0503020204020204" pitchFamily="34" charset="-122"/>
                <a:ea typeface="微软雅黑" panose="020B0503020204020204" pitchFamily="34" charset="-122"/>
                <a:cs typeface="+mn-cs"/>
              </a:rPr>
              <a:t>研究</a:t>
            </a:r>
            <a:r>
              <a:rPr kumimoji="0" lang="zh-CN" altLang="en-US" sz="3600" b="1" i="0" u="none" strike="noStrike" kern="1200" cap="none" spc="-100" normalizeH="0" baseline="0" dirty="0">
                <a:ln>
                  <a:noFill/>
                </a:ln>
                <a:solidFill>
                  <a:prstClr val="white"/>
                </a:solidFill>
                <a:effectLst/>
                <a:uLnTx/>
                <a:uFillTx/>
                <a:latin typeface="微软雅黑" panose="020B0503020204020204" pitchFamily="34" charset="-122"/>
                <a:ea typeface="微软雅黑" panose="020B0503020204020204" pitchFamily="34" charset="-122"/>
                <a:cs typeface="+mn-cs"/>
              </a:rPr>
              <a:t>内容</a:t>
            </a:r>
            <a:endParaRPr kumimoji="0" lang="zh-CN" altLang="en-US" sz="3600" b="1" i="0" u="none" strike="noStrike" kern="1200" cap="none" spc="-100" normalizeH="0" baseline="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6" name="图片 15"/>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a:off x="4860685" y="0"/>
            <a:ext cx="2354111" cy="1052835"/>
          </a:xfrm>
          <a:prstGeom prst="rect">
            <a:avLst/>
          </a:prstGeom>
        </p:spPr>
      </p:pic>
      <p:pic>
        <p:nvPicPr>
          <p:cNvPr id="17" name="图片 16"/>
          <p:cNvPicPr>
            <a:picLocks noChangeAspect="1"/>
          </p:cNvPicPr>
          <p:nvPr/>
        </p:nvPicPr>
        <p:blipFill rotWithShape="1">
          <a:blip r:embed="rId2" cstate="print">
            <a:extLst>
              <a:ext uri="{28A0092B-C50C-407E-A947-70E740481C1C}">
                <a14:useLocalDpi xmlns:a14="http://schemas.microsoft.com/office/drawing/2010/main" val="0"/>
              </a:ext>
            </a:extLst>
          </a:blip>
          <a:srcRect t="23035" b="9881"/>
          <a:stretch>
            <a:fillRect/>
          </a:stretch>
        </p:blipFill>
        <p:spPr>
          <a:xfrm>
            <a:off x="9837893" y="3"/>
            <a:ext cx="2354111" cy="1052836"/>
          </a:xfrm>
          <a:prstGeom prst="rect">
            <a:avLst/>
          </a:prstGeom>
        </p:spPr>
      </p:pic>
      <p:sp>
        <p:nvSpPr>
          <p:cNvPr id="18" name="矩形 17"/>
          <p:cNvSpPr/>
          <p:nvPr/>
        </p:nvSpPr>
        <p:spPr>
          <a:xfrm>
            <a:off x="7324271" y="0"/>
            <a:ext cx="2403611"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40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01" y="176485"/>
            <a:ext cx="808653" cy="720399"/>
          </a:xfrm>
          <a:prstGeom prst="rect">
            <a:avLst/>
          </a:prstGeom>
        </p:spPr>
      </p:pic>
      <p:pic>
        <p:nvPicPr>
          <p:cNvPr id="20" name="图片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31911" y="106156"/>
            <a:ext cx="982617" cy="861056"/>
          </a:xfrm>
          <a:prstGeom prst="rect">
            <a:avLst/>
          </a:prstGeom>
        </p:spPr>
      </p:pic>
      <p:graphicFrame>
        <p:nvGraphicFramePr>
          <p:cNvPr id="32" name="表格 31"/>
          <p:cNvGraphicFramePr>
            <a:graphicFrameLocks noGrp="1"/>
          </p:cNvGraphicFramePr>
          <p:nvPr>
            <p:custDataLst>
              <p:tags r:id="rId5"/>
            </p:custDataLst>
          </p:nvPr>
        </p:nvGraphicFramePr>
        <p:xfrm>
          <a:off x="561975" y="1478280"/>
          <a:ext cx="8597900" cy="341630"/>
        </p:xfrm>
        <a:graphic>
          <a:graphicData uri="http://schemas.openxmlformats.org/drawingml/2006/table">
            <a:tbl>
              <a:tblPr firstRow="1" firstCol="1" bandRow="1"/>
              <a:tblGrid>
                <a:gridCol w="8597900"/>
              </a:tblGrid>
              <a:tr h="341630">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Ø"/>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sym typeface="+mn-ea"/>
                        </a:rPr>
                        <a:t>微观</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sym typeface="+mn-ea"/>
                        </a:rPr>
                        <a:t>-</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sym typeface="+mn-ea"/>
                        </a:rPr>
                        <a:t>局部</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sym typeface="+mn-ea"/>
                        </a:rPr>
                        <a:t>-</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sym typeface="+mn-ea"/>
                        </a:rPr>
                        <a:t>整体多尺度融合的石窟寺稳定性退化模型</a:t>
                      </a:r>
                      <a:endParaRPr lang="zh-CN" altLang="zh-CN" sz="2000" b="1" kern="1200" dirty="0">
                        <a:solidFill>
                          <a:srgbClr val="C00000"/>
                        </a:solidFill>
                        <a:effectLst/>
                        <a:latin typeface="微软雅黑" panose="020B0503020204020204" pitchFamily="34" charset="-122"/>
                        <a:ea typeface="微软雅黑" panose="020B0503020204020204" pitchFamily="34" charset="-122"/>
                        <a:cs typeface="+mn-cs"/>
                      </a:endParaRPr>
                    </a:p>
                  </a:txBody>
                  <a:tcPr marL="7923" marR="7923" marT="792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 name="矩形 2"/>
          <p:cNvSpPr/>
          <p:nvPr/>
        </p:nvSpPr>
        <p:spPr>
          <a:xfrm>
            <a:off x="772795" y="2002790"/>
            <a:ext cx="9270365" cy="1271270"/>
          </a:xfrm>
          <a:prstGeom prst="rect">
            <a:avLst/>
          </a:prstGeom>
          <a:solidFill>
            <a:srgbClr val="ECF0DF"/>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smtClean="0">
              <a:latin typeface="微软雅黑" panose="020B0503020204020204" pitchFamily="34" charset="-122"/>
              <a:ea typeface="微软雅黑" panose="020B0503020204020204" pitchFamily="34" charset="-122"/>
            </a:endParaRPr>
          </a:p>
        </p:txBody>
      </p:sp>
      <p:grpSp>
        <p:nvGrpSpPr>
          <p:cNvPr id="51" name="组合 50"/>
          <p:cNvGrpSpPr/>
          <p:nvPr/>
        </p:nvGrpSpPr>
        <p:grpSpPr>
          <a:xfrm>
            <a:off x="1001395" y="2102485"/>
            <a:ext cx="8725535" cy="338455"/>
            <a:chOff x="1982" y="3311"/>
            <a:chExt cx="12868" cy="533"/>
          </a:xfrm>
        </p:grpSpPr>
        <p:sp>
          <p:nvSpPr>
            <p:cNvPr id="4" name="圆角矩形 3"/>
            <p:cNvSpPr/>
            <p:nvPr/>
          </p:nvSpPr>
          <p:spPr>
            <a:xfrm>
              <a:off x="1982" y="3311"/>
              <a:ext cx="12868" cy="533"/>
            </a:xfrm>
            <a:prstGeom prst="roundRect">
              <a:avLst/>
            </a:prstGeom>
            <a:solidFill>
              <a:srgbClr val="D9D9D7"/>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smtClean="0">
                <a:latin typeface="微软雅黑" panose="020B0503020204020204" pitchFamily="34" charset="-122"/>
                <a:ea typeface="微软雅黑" panose="020B0503020204020204" pitchFamily="34" charset="-122"/>
              </a:endParaRPr>
            </a:p>
          </p:txBody>
        </p:sp>
        <p:sp>
          <p:nvSpPr>
            <p:cNvPr id="5" name="文本框 4"/>
            <p:cNvSpPr txBox="1"/>
            <p:nvPr/>
          </p:nvSpPr>
          <p:spPr>
            <a:xfrm>
              <a:off x="6358" y="3313"/>
              <a:ext cx="5438" cy="531"/>
            </a:xfrm>
            <a:prstGeom prst="rect">
              <a:avLst/>
            </a:prstGeom>
            <a:noFill/>
          </p:spPr>
          <p:txBody>
            <a:bodyPr wrap="square" rtlCol="0">
              <a:spAutoFit/>
            </a:bodyPr>
            <a:p>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sym typeface="+mn-ea"/>
                </a:rPr>
                <a:t>石窟寺微观结构劣化模型</a:t>
              </a:r>
              <a:endParaRPr lang="zh-CN" altLang="en-US" sz="1600"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grpSp>
      <p:grpSp>
        <p:nvGrpSpPr>
          <p:cNvPr id="22" name="组合 21"/>
          <p:cNvGrpSpPr/>
          <p:nvPr/>
        </p:nvGrpSpPr>
        <p:grpSpPr>
          <a:xfrm>
            <a:off x="6817995" y="2582545"/>
            <a:ext cx="1075055" cy="588645"/>
            <a:chOff x="2499" y="4071"/>
            <a:chExt cx="1693" cy="1348"/>
          </a:xfrm>
        </p:grpSpPr>
        <p:sp>
          <p:nvSpPr>
            <p:cNvPr id="13" name="圆角矩形 12"/>
            <p:cNvSpPr/>
            <p:nvPr/>
          </p:nvSpPr>
          <p:spPr>
            <a:xfrm>
              <a:off x="2499" y="4071"/>
              <a:ext cx="1693" cy="1348"/>
            </a:xfrm>
            <a:prstGeom prst="roundRect">
              <a:avLst/>
            </a:prstGeom>
            <a:solidFill>
              <a:srgbClr val="E6E4E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smtClean="0">
                <a:latin typeface="微软雅黑" panose="020B0503020204020204" pitchFamily="34" charset="-122"/>
                <a:ea typeface="微软雅黑" panose="020B0503020204020204" pitchFamily="34" charset="-122"/>
              </a:endParaRPr>
            </a:p>
          </p:txBody>
        </p:sp>
        <p:sp>
          <p:nvSpPr>
            <p:cNvPr id="14" name="文本框 13"/>
            <p:cNvSpPr txBox="1"/>
            <p:nvPr/>
          </p:nvSpPr>
          <p:spPr>
            <a:xfrm>
              <a:off x="2570" y="4358"/>
              <a:ext cx="1594" cy="772"/>
            </a:xfrm>
            <a:prstGeom prst="rect">
              <a:avLst/>
            </a:prstGeom>
            <a:noFill/>
          </p:spPr>
          <p:txBody>
            <a:bodyPr wrap="square" rtlCol="0">
              <a:spAutoFit/>
            </a:bodyPr>
            <a:p>
              <a:r>
                <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数据</a:t>
              </a:r>
              <a:r>
                <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增强</a:t>
              </a:r>
              <a:endPar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3" name="组合 22"/>
          <p:cNvGrpSpPr/>
          <p:nvPr/>
        </p:nvGrpSpPr>
        <p:grpSpPr>
          <a:xfrm>
            <a:off x="3011170" y="2584450"/>
            <a:ext cx="1075055" cy="588010"/>
            <a:chOff x="2499" y="4071"/>
            <a:chExt cx="1693" cy="1348"/>
          </a:xfrm>
        </p:grpSpPr>
        <p:sp>
          <p:nvSpPr>
            <p:cNvPr id="25" name="圆角矩形 24"/>
            <p:cNvSpPr/>
            <p:nvPr/>
          </p:nvSpPr>
          <p:spPr>
            <a:xfrm>
              <a:off x="2499" y="4071"/>
              <a:ext cx="1693" cy="1348"/>
            </a:xfrm>
            <a:prstGeom prst="roundRect">
              <a:avLst/>
            </a:prstGeom>
            <a:solidFill>
              <a:srgbClr val="E6E4E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smtClean="0">
                <a:latin typeface="微软雅黑" panose="020B0503020204020204" pitchFamily="34" charset="-122"/>
                <a:ea typeface="微软雅黑" panose="020B0503020204020204" pitchFamily="34" charset="-122"/>
              </a:endParaRPr>
            </a:p>
          </p:txBody>
        </p:sp>
        <p:sp>
          <p:nvSpPr>
            <p:cNvPr id="26" name="文本框 25"/>
            <p:cNvSpPr txBox="1"/>
            <p:nvPr/>
          </p:nvSpPr>
          <p:spPr>
            <a:xfrm>
              <a:off x="2598" y="4355"/>
              <a:ext cx="1594" cy="773"/>
            </a:xfrm>
            <a:prstGeom prst="rect">
              <a:avLst/>
            </a:prstGeom>
            <a:noFill/>
          </p:spPr>
          <p:txBody>
            <a:bodyPr wrap="square" rtlCol="0">
              <a:spAutoFit/>
            </a:bodyPr>
            <a:p>
              <a:r>
                <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干湿循环</a:t>
              </a:r>
              <a:endPar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30" name="组合 29"/>
          <p:cNvGrpSpPr/>
          <p:nvPr/>
        </p:nvGrpSpPr>
        <p:grpSpPr>
          <a:xfrm>
            <a:off x="1221740" y="2594610"/>
            <a:ext cx="1075055" cy="596265"/>
            <a:chOff x="2499" y="4071"/>
            <a:chExt cx="1693" cy="1348"/>
          </a:xfrm>
        </p:grpSpPr>
        <p:sp>
          <p:nvSpPr>
            <p:cNvPr id="31" name="圆角矩形 30"/>
            <p:cNvSpPr/>
            <p:nvPr/>
          </p:nvSpPr>
          <p:spPr>
            <a:xfrm>
              <a:off x="2499" y="4071"/>
              <a:ext cx="1693" cy="1348"/>
            </a:xfrm>
            <a:prstGeom prst="roundRect">
              <a:avLst/>
            </a:prstGeom>
            <a:solidFill>
              <a:srgbClr val="E6E4E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smtClean="0">
                <a:latin typeface="微软雅黑" panose="020B0503020204020204" pitchFamily="34" charset="-122"/>
                <a:ea typeface="微软雅黑" panose="020B0503020204020204" pitchFamily="34" charset="-122"/>
              </a:endParaRPr>
            </a:p>
          </p:txBody>
        </p:sp>
        <p:sp>
          <p:nvSpPr>
            <p:cNvPr id="33" name="文本框 32"/>
            <p:cNvSpPr txBox="1"/>
            <p:nvPr/>
          </p:nvSpPr>
          <p:spPr>
            <a:xfrm>
              <a:off x="2598" y="4339"/>
              <a:ext cx="1594" cy="762"/>
            </a:xfrm>
            <a:prstGeom prst="rect">
              <a:avLst/>
            </a:prstGeom>
            <a:noFill/>
          </p:spPr>
          <p:txBody>
            <a:bodyPr wrap="square" rtlCol="0">
              <a:spAutoFit/>
            </a:bodyPr>
            <a:p>
              <a:r>
                <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冻融循环</a:t>
              </a:r>
              <a:endPar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5" name="加号 34"/>
          <p:cNvSpPr/>
          <p:nvPr/>
        </p:nvSpPr>
        <p:spPr>
          <a:xfrm>
            <a:off x="2442845" y="2713355"/>
            <a:ext cx="405130" cy="37719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smtClean="0">
              <a:latin typeface="微软雅黑" panose="020B0503020204020204" pitchFamily="34" charset="-122"/>
              <a:ea typeface="微软雅黑" panose="020B0503020204020204" pitchFamily="34" charset="-122"/>
            </a:endParaRPr>
          </a:p>
        </p:txBody>
      </p:sp>
      <p:grpSp>
        <p:nvGrpSpPr>
          <p:cNvPr id="38" name="组合 37"/>
          <p:cNvGrpSpPr/>
          <p:nvPr/>
        </p:nvGrpSpPr>
        <p:grpSpPr>
          <a:xfrm>
            <a:off x="8538845" y="2564130"/>
            <a:ext cx="1075055" cy="626745"/>
            <a:chOff x="10292" y="4068"/>
            <a:chExt cx="1693" cy="1348"/>
          </a:xfrm>
        </p:grpSpPr>
        <p:sp>
          <p:nvSpPr>
            <p:cNvPr id="36" name="圆角矩形 35"/>
            <p:cNvSpPr/>
            <p:nvPr/>
          </p:nvSpPr>
          <p:spPr>
            <a:xfrm>
              <a:off x="10292" y="4068"/>
              <a:ext cx="1693" cy="1348"/>
            </a:xfrm>
            <a:prstGeom prst="roundRect">
              <a:avLst/>
            </a:prstGeom>
            <a:solidFill>
              <a:srgbClr val="E6E4E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smtClean="0">
                <a:latin typeface="微软雅黑" panose="020B0503020204020204" pitchFamily="34" charset="-122"/>
                <a:ea typeface="微软雅黑" panose="020B0503020204020204" pitchFamily="34" charset="-122"/>
              </a:endParaRPr>
            </a:p>
          </p:txBody>
        </p:sp>
        <p:sp>
          <p:nvSpPr>
            <p:cNvPr id="37" name="文本框 36"/>
            <p:cNvSpPr txBox="1"/>
            <p:nvPr/>
          </p:nvSpPr>
          <p:spPr>
            <a:xfrm>
              <a:off x="10341" y="4377"/>
              <a:ext cx="1594" cy="725"/>
            </a:xfrm>
            <a:prstGeom prst="rect">
              <a:avLst/>
            </a:prstGeom>
            <a:noFill/>
          </p:spPr>
          <p:txBody>
            <a:bodyPr wrap="square" rtlCol="0">
              <a:spAutoFit/>
            </a:bodyPr>
            <a:p>
              <a:r>
                <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聚类分析</a:t>
              </a:r>
              <a:endPar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40" name="组合 39"/>
          <p:cNvGrpSpPr/>
          <p:nvPr/>
        </p:nvGrpSpPr>
        <p:grpSpPr>
          <a:xfrm>
            <a:off x="4752975" y="2584450"/>
            <a:ext cx="1494790" cy="594360"/>
            <a:chOff x="10200" y="4085"/>
            <a:chExt cx="2203" cy="1348"/>
          </a:xfrm>
        </p:grpSpPr>
        <p:sp>
          <p:nvSpPr>
            <p:cNvPr id="41" name="圆角矩形 40"/>
            <p:cNvSpPr/>
            <p:nvPr/>
          </p:nvSpPr>
          <p:spPr>
            <a:xfrm>
              <a:off x="10200" y="4085"/>
              <a:ext cx="2104" cy="1348"/>
            </a:xfrm>
            <a:prstGeom prst="roundRect">
              <a:avLst/>
            </a:prstGeom>
            <a:solidFill>
              <a:srgbClr val="E6E4E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smtClean="0">
                <a:latin typeface="微软雅黑" panose="020B0503020204020204" pitchFamily="34" charset="-122"/>
                <a:ea typeface="微软雅黑" panose="020B0503020204020204" pitchFamily="34" charset="-122"/>
              </a:endParaRPr>
            </a:p>
          </p:txBody>
        </p:sp>
        <p:sp>
          <p:nvSpPr>
            <p:cNvPr id="42" name="文本框 41"/>
            <p:cNvSpPr txBox="1"/>
            <p:nvPr/>
          </p:nvSpPr>
          <p:spPr>
            <a:xfrm>
              <a:off x="10200" y="4377"/>
              <a:ext cx="2203" cy="765"/>
            </a:xfrm>
            <a:prstGeom prst="rect">
              <a:avLst/>
            </a:prstGeom>
            <a:noFill/>
          </p:spPr>
          <p:txBody>
            <a:bodyPr wrap="square" rtlCol="0">
              <a:spAutoFit/>
            </a:bodyPr>
            <a:p>
              <a:r>
                <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微观颗粒</a:t>
              </a:r>
              <a:r>
                <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变化</a:t>
              </a:r>
              <a:endPar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43" name="加号 42"/>
          <p:cNvSpPr/>
          <p:nvPr/>
        </p:nvSpPr>
        <p:spPr>
          <a:xfrm>
            <a:off x="8028940" y="2713990"/>
            <a:ext cx="405130" cy="37719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smtClean="0">
              <a:latin typeface="微软雅黑" panose="020B0503020204020204" pitchFamily="34" charset="-122"/>
              <a:ea typeface="微软雅黑" panose="020B0503020204020204" pitchFamily="34" charset="-122"/>
            </a:endParaRPr>
          </a:p>
        </p:txBody>
      </p:sp>
      <p:sp>
        <p:nvSpPr>
          <p:cNvPr id="44" name="右箭头 43"/>
          <p:cNvSpPr/>
          <p:nvPr/>
        </p:nvSpPr>
        <p:spPr>
          <a:xfrm>
            <a:off x="4213225" y="2828925"/>
            <a:ext cx="396240" cy="146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smtClean="0">
              <a:latin typeface="微软雅黑" panose="020B0503020204020204" pitchFamily="34" charset="-122"/>
              <a:ea typeface="微软雅黑" panose="020B0503020204020204" pitchFamily="34" charset="-122"/>
            </a:endParaRPr>
          </a:p>
        </p:txBody>
      </p:sp>
      <p:sp>
        <p:nvSpPr>
          <p:cNvPr id="45" name="文本框 44"/>
          <p:cNvSpPr txBox="1"/>
          <p:nvPr/>
        </p:nvSpPr>
        <p:spPr>
          <a:xfrm>
            <a:off x="4123055" y="2564130"/>
            <a:ext cx="577215" cy="306705"/>
          </a:xfrm>
          <a:prstGeom prst="rect">
            <a:avLst/>
          </a:prstGeom>
          <a:noFill/>
        </p:spPr>
        <p:txBody>
          <a:bodyPr wrap="square" rtlCol="0">
            <a:spAutoFit/>
          </a:bodyPr>
          <a:p>
            <a:r>
              <a:rPr lang="zh-CN" altLang="en-US" sz="14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导致</a:t>
            </a:r>
            <a:endParaRPr lang="zh-CN" altLang="en-US" sz="14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7" name="右箭头 46"/>
          <p:cNvSpPr/>
          <p:nvPr/>
        </p:nvSpPr>
        <p:spPr>
          <a:xfrm rot="10800000">
            <a:off x="6263005" y="2828925"/>
            <a:ext cx="396240" cy="146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smtClean="0">
              <a:latin typeface="微软雅黑" panose="020B0503020204020204" pitchFamily="34" charset="-122"/>
              <a:ea typeface="微软雅黑" panose="020B0503020204020204" pitchFamily="34" charset="-122"/>
            </a:endParaRPr>
          </a:p>
        </p:txBody>
      </p:sp>
      <p:sp>
        <p:nvSpPr>
          <p:cNvPr id="48" name="文本框 47"/>
          <p:cNvSpPr txBox="1"/>
          <p:nvPr/>
        </p:nvSpPr>
        <p:spPr>
          <a:xfrm>
            <a:off x="6176010" y="2564130"/>
            <a:ext cx="577215" cy="306705"/>
          </a:xfrm>
          <a:prstGeom prst="rect">
            <a:avLst/>
          </a:prstGeom>
          <a:noFill/>
        </p:spPr>
        <p:txBody>
          <a:bodyPr wrap="square" rtlCol="0">
            <a:spAutoFit/>
          </a:bodyPr>
          <a:p>
            <a:r>
              <a:rPr lang="zh-CN" altLang="en-US" sz="14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验证</a:t>
            </a:r>
            <a:endParaRPr lang="zh-CN" altLang="en-US" sz="14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9" name="矩形 48"/>
          <p:cNvSpPr/>
          <p:nvPr/>
        </p:nvSpPr>
        <p:spPr>
          <a:xfrm>
            <a:off x="773430" y="3438525"/>
            <a:ext cx="9324340" cy="1591945"/>
          </a:xfrm>
          <a:prstGeom prst="rect">
            <a:avLst/>
          </a:prstGeom>
          <a:solidFill>
            <a:srgbClr val="FBE7DA"/>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smtClean="0">
              <a:latin typeface="微软雅黑" panose="020B0503020204020204" pitchFamily="34" charset="-122"/>
              <a:ea typeface="微软雅黑" panose="020B0503020204020204" pitchFamily="34" charset="-122"/>
            </a:endParaRPr>
          </a:p>
        </p:txBody>
      </p:sp>
      <p:grpSp>
        <p:nvGrpSpPr>
          <p:cNvPr id="52" name="组合 51"/>
          <p:cNvGrpSpPr/>
          <p:nvPr/>
        </p:nvGrpSpPr>
        <p:grpSpPr>
          <a:xfrm rot="0">
            <a:off x="1111250" y="3592830"/>
            <a:ext cx="8237855" cy="338455"/>
            <a:chOff x="1982" y="3311"/>
            <a:chExt cx="12868" cy="533"/>
          </a:xfrm>
        </p:grpSpPr>
        <p:sp>
          <p:nvSpPr>
            <p:cNvPr id="53" name="圆角矩形 52"/>
            <p:cNvSpPr/>
            <p:nvPr/>
          </p:nvSpPr>
          <p:spPr>
            <a:xfrm>
              <a:off x="1982" y="3311"/>
              <a:ext cx="12868" cy="533"/>
            </a:xfrm>
            <a:prstGeom prst="roundRect">
              <a:avLst/>
            </a:prstGeom>
            <a:solidFill>
              <a:srgbClr val="D9D9D7"/>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smtClean="0">
                <a:latin typeface="微软雅黑" panose="020B0503020204020204" pitchFamily="34" charset="-122"/>
                <a:ea typeface="微软雅黑" panose="020B0503020204020204" pitchFamily="34" charset="-122"/>
              </a:endParaRPr>
            </a:p>
          </p:txBody>
        </p:sp>
        <p:sp>
          <p:nvSpPr>
            <p:cNvPr id="54" name="文本框 53"/>
            <p:cNvSpPr txBox="1"/>
            <p:nvPr/>
          </p:nvSpPr>
          <p:spPr>
            <a:xfrm>
              <a:off x="6358" y="3313"/>
              <a:ext cx="5438" cy="531"/>
            </a:xfrm>
            <a:prstGeom prst="rect">
              <a:avLst/>
            </a:prstGeom>
            <a:noFill/>
          </p:spPr>
          <p:txBody>
            <a:bodyPr wrap="square" rtlCol="0">
              <a:spAutoFit/>
            </a:bodyPr>
            <a:p>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sym typeface="+mn-ea"/>
                </a:rPr>
                <a:t>石窟寺局部关键裂隙劣化模型</a:t>
              </a:r>
              <a:endParaRPr lang="zh-CN" altLang="en-US" sz="1600"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grpSp>
      <p:grpSp>
        <p:nvGrpSpPr>
          <p:cNvPr id="57" name="组合 56"/>
          <p:cNvGrpSpPr/>
          <p:nvPr/>
        </p:nvGrpSpPr>
        <p:grpSpPr>
          <a:xfrm rot="0">
            <a:off x="1149350" y="4121150"/>
            <a:ext cx="1971675" cy="349250"/>
            <a:chOff x="1982" y="7158"/>
            <a:chExt cx="3289" cy="550"/>
          </a:xfrm>
        </p:grpSpPr>
        <p:sp>
          <p:nvSpPr>
            <p:cNvPr id="55" name="矩形 54"/>
            <p:cNvSpPr/>
            <p:nvPr/>
          </p:nvSpPr>
          <p:spPr>
            <a:xfrm>
              <a:off x="1982" y="7158"/>
              <a:ext cx="3289" cy="550"/>
            </a:xfrm>
            <a:prstGeom prst="rect">
              <a:avLst/>
            </a:prstGeom>
            <a:solidFill>
              <a:srgbClr val="D1D1D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smtClean="0">
                <a:latin typeface="微软雅黑" panose="020B0503020204020204" pitchFamily="34" charset="-122"/>
                <a:ea typeface="微软雅黑" panose="020B0503020204020204" pitchFamily="34" charset="-122"/>
              </a:endParaRPr>
            </a:p>
          </p:txBody>
        </p:sp>
        <p:sp>
          <p:nvSpPr>
            <p:cNvPr id="56" name="文本框 55"/>
            <p:cNvSpPr txBox="1"/>
            <p:nvPr/>
          </p:nvSpPr>
          <p:spPr>
            <a:xfrm>
              <a:off x="2545" y="7158"/>
              <a:ext cx="2418" cy="531"/>
            </a:xfrm>
            <a:prstGeom prst="rect">
              <a:avLst/>
            </a:prstGeom>
            <a:noFill/>
          </p:spPr>
          <p:txBody>
            <a:bodyPr wrap="square" rtlCol="0">
              <a:spAutoFit/>
            </a:bodyPr>
            <a:p>
              <a:r>
                <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时序数据</a:t>
              </a:r>
              <a:r>
                <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分解</a:t>
              </a:r>
              <a:endPar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58" name="组合 57"/>
          <p:cNvGrpSpPr/>
          <p:nvPr/>
        </p:nvGrpSpPr>
        <p:grpSpPr>
          <a:xfrm rot="0">
            <a:off x="3418205" y="4121150"/>
            <a:ext cx="2117090" cy="349250"/>
            <a:chOff x="1982" y="7158"/>
            <a:chExt cx="3531" cy="550"/>
          </a:xfrm>
        </p:grpSpPr>
        <p:sp>
          <p:nvSpPr>
            <p:cNvPr id="59" name="矩形 58"/>
            <p:cNvSpPr/>
            <p:nvPr/>
          </p:nvSpPr>
          <p:spPr>
            <a:xfrm>
              <a:off x="1982" y="7158"/>
              <a:ext cx="3289" cy="550"/>
            </a:xfrm>
            <a:prstGeom prst="rect">
              <a:avLst/>
            </a:prstGeom>
            <a:solidFill>
              <a:srgbClr val="D1D1D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smtClean="0">
                <a:latin typeface="微软雅黑" panose="020B0503020204020204" pitchFamily="34" charset="-122"/>
                <a:ea typeface="微软雅黑" panose="020B0503020204020204" pitchFamily="34" charset="-122"/>
              </a:endParaRPr>
            </a:p>
          </p:txBody>
        </p:sp>
        <p:sp>
          <p:nvSpPr>
            <p:cNvPr id="60" name="文本框 59"/>
            <p:cNvSpPr txBox="1"/>
            <p:nvPr/>
          </p:nvSpPr>
          <p:spPr>
            <a:xfrm>
              <a:off x="2223" y="7158"/>
              <a:ext cx="3290" cy="531"/>
            </a:xfrm>
            <a:prstGeom prst="rect">
              <a:avLst/>
            </a:prstGeom>
            <a:noFill/>
          </p:spPr>
          <p:txBody>
            <a:bodyPr wrap="square" rtlCol="0">
              <a:spAutoFit/>
            </a:bodyPr>
            <a:p>
              <a:r>
                <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短</a:t>
              </a:r>
              <a:r>
                <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期依赖特征</a:t>
              </a:r>
              <a:r>
                <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提取</a:t>
              </a:r>
              <a:endPar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61" name="组合 60"/>
          <p:cNvGrpSpPr/>
          <p:nvPr/>
        </p:nvGrpSpPr>
        <p:grpSpPr>
          <a:xfrm rot="0">
            <a:off x="5629275" y="4121150"/>
            <a:ext cx="2117090" cy="349885"/>
            <a:chOff x="1982" y="7158"/>
            <a:chExt cx="3531" cy="550"/>
          </a:xfrm>
        </p:grpSpPr>
        <p:sp>
          <p:nvSpPr>
            <p:cNvPr id="62" name="矩形 61"/>
            <p:cNvSpPr/>
            <p:nvPr/>
          </p:nvSpPr>
          <p:spPr>
            <a:xfrm>
              <a:off x="1982" y="7158"/>
              <a:ext cx="3289" cy="550"/>
            </a:xfrm>
            <a:prstGeom prst="rect">
              <a:avLst/>
            </a:prstGeom>
            <a:solidFill>
              <a:srgbClr val="D1D1D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smtClean="0">
                <a:latin typeface="微软雅黑" panose="020B0503020204020204" pitchFamily="34" charset="-122"/>
                <a:ea typeface="微软雅黑" panose="020B0503020204020204" pitchFamily="34" charset="-122"/>
              </a:endParaRPr>
            </a:p>
          </p:txBody>
        </p:sp>
        <p:sp>
          <p:nvSpPr>
            <p:cNvPr id="63" name="文本框 62"/>
            <p:cNvSpPr txBox="1"/>
            <p:nvPr/>
          </p:nvSpPr>
          <p:spPr>
            <a:xfrm>
              <a:off x="2223" y="7158"/>
              <a:ext cx="3290" cy="530"/>
            </a:xfrm>
            <a:prstGeom prst="rect">
              <a:avLst/>
            </a:prstGeom>
            <a:noFill/>
          </p:spPr>
          <p:txBody>
            <a:bodyPr wrap="square" rtlCol="0">
              <a:spAutoFit/>
            </a:bodyPr>
            <a:p>
              <a:r>
                <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长期依赖特征</a:t>
              </a:r>
              <a:r>
                <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提取</a:t>
              </a:r>
              <a:endPar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65" name="组合 64"/>
          <p:cNvGrpSpPr/>
          <p:nvPr/>
        </p:nvGrpSpPr>
        <p:grpSpPr>
          <a:xfrm rot="0">
            <a:off x="7884160" y="4121150"/>
            <a:ext cx="2117090" cy="349885"/>
            <a:chOff x="1982" y="7158"/>
            <a:chExt cx="3531" cy="550"/>
          </a:xfrm>
        </p:grpSpPr>
        <p:sp>
          <p:nvSpPr>
            <p:cNvPr id="66" name="矩形 65"/>
            <p:cNvSpPr/>
            <p:nvPr/>
          </p:nvSpPr>
          <p:spPr>
            <a:xfrm>
              <a:off x="1982" y="7158"/>
              <a:ext cx="3289" cy="550"/>
            </a:xfrm>
            <a:prstGeom prst="rect">
              <a:avLst/>
            </a:prstGeom>
            <a:solidFill>
              <a:srgbClr val="D1D1D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smtClean="0">
                <a:latin typeface="微软雅黑" panose="020B0503020204020204" pitchFamily="34" charset="-122"/>
                <a:ea typeface="微软雅黑" panose="020B0503020204020204" pitchFamily="34" charset="-122"/>
              </a:endParaRPr>
            </a:p>
          </p:txBody>
        </p:sp>
        <p:sp>
          <p:nvSpPr>
            <p:cNvPr id="67" name="文本框 66"/>
            <p:cNvSpPr txBox="1"/>
            <p:nvPr/>
          </p:nvSpPr>
          <p:spPr>
            <a:xfrm>
              <a:off x="2223" y="7158"/>
              <a:ext cx="3290" cy="530"/>
            </a:xfrm>
            <a:prstGeom prst="rect">
              <a:avLst/>
            </a:prstGeom>
            <a:noFill/>
          </p:spPr>
          <p:txBody>
            <a:bodyPr wrap="square" rtlCol="0">
              <a:spAutoFit/>
            </a:bodyPr>
            <a:p>
              <a:r>
                <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变量依赖特征</a:t>
              </a:r>
              <a:r>
                <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提取</a:t>
              </a:r>
              <a:endPar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70" name="组合 69"/>
          <p:cNvGrpSpPr/>
          <p:nvPr/>
        </p:nvGrpSpPr>
        <p:grpSpPr>
          <a:xfrm rot="0">
            <a:off x="1351915" y="4526280"/>
            <a:ext cx="1537970" cy="306705"/>
            <a:chOff x="2023" y="7820"/>
            <a:chExt cx="2565" cy="483"/>
          </a:xfrm>
        </p:grpSpPr>
        <p:sp>
          <p:nvSpPr>
            <p:cNvPr id="68" name="圆角矩形 67"/>
            <p:cNvSpPr/>
            <p:nvPr/>
          </p:nvSpPr>
          <p:spPr>
            <a:xfrm>
              <a:off x="2023" y="7820"/>
              <a:ext cx="2565" cy="464"/>
            </a:xfrm>
            <a:prstGeom prst="roundRect">
              <a:avLst/>
            </a:prstGeom>
            <a:solidFill>
              <a:srgbClr val="31859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smtClean="0">
                <a:latin typeface="微软雅黑" panose="020B0503020204020204" pitchFamily="34" charset="-122"/>
                <a:ea typeface="微软雅黑" panose="020B0503020204020204" pitchFamily="34" charset="-122"/>
              </a:endParaRPr>
            </a:p>
          </p:txBody>
        </p:sp>
        <p:sp>
          <p:nvSpPr>
            <p:cNvPr id="69" name="文本框 68"/>
            <p:cNvSpPr txBox="1"/>
            <p:nvPr/>
          </p:nvSpPr>
          <p:spPr>
            <a:xfrm>
              <a:off x="2708" y="7820"/>
              <a:ext cx="1497" cy="483"/>
            </a:xfrm>
            <a:prstGeom prst="rect">
              <a:avLst/>
            </a:prstGeom>
            <a:noFill/>
          </p:spPr>
          <p:txBody>
            <a:bodyPr wrap="square" rtlCol="0">
              <a:spAutoFit/>
            </a:bodyPr>
            <a:p>
              <a:r>
                <a:rPr lang="en-US" altLang="zh-CN"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STL</a:t>
              </a:r>
              <a:r>
                <a:rPr lang="zh-CN" altLang="en-US"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算法</a:t>
              </a:r>
              <a:endParaRPr lang="zh-CN" altLang="en-US"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71" name="组合 70"/>
          <p:cNvGrpSpPr/>
          <p:nvPr/>
        </p:nvGrpSpPr>
        <p:grpSpPr>
          <a:xfrm rot="0">
            <a:off x="3578860" y="4507865"/>
            <a:ext cx="1537970" cy="313055"/>
            <a:chOff x="2023" y="7791"/>
            <a:chExt cx="2565" cy="493"/>
          </a:xfrm>
        </p:grpSpPr>
        <p:sp>
          <p:nvSpPr>
            <p:cNvPr id="72" name="圆角矩形 71"/>
            <p:cNvSpPr/>
            <p:nvPr/>
          </p:nvSpPr>
          <p:spPr>
            <a:xfrm>
              <a:off x="2023" y="7820"/>
              <a:ext cx="2565" cy="464"/>
            </a:xfrm>
            <a:prstGeom prst="roundRect">
              <a:avLst/>
            </a:prstGeom>
            <a:solidFill>
              <a:srgbClr val="31859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smtClean="0">
                <a:latin typeface="微软雅黑" panose="020B0503020204020204" pitchFamily="34" charset="-122"/>
                <a:ea typeface="微软雅黑" panose="020B0503020204020204" pitchFamily="34" charset="-122"/>
              </a:endParaRPr>
            </a:p>
          </p:txBody>
        </p:sp>
        <p:sp>
          <p:nvSpPr>
            <p:cNvPr id="73" name="文本框 72"/>
            <p:cNvSpPr txBox="1"/>
            <p:nvPr/>
          </p:nvSpPr>
          <p:spPr>
            <a:xfrm>
              <a:off x="2580" y="7791"/>
              <a:ext cx="1497" cy="483"/>
            </a:xfrm>
            <a:prstGeom prst="rect">
              <a:avLst/>
            </a:prstGeom>
            <a:noFill/>
          </p:spPr>
          <p:txBody>
            <a:bodyPr wrap="square" rtlCol="0">
              <a:spAutoFit/>
            </a:bodyPr>
            <a:p>
              <a:r>
                <a:rPr lang="zh-CN" altLang="en-US"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多层</a:t>
              </a:r>
              <a:r>
                <a:rPr lang="zh-CN" altLang="en-US"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卷积</a:t>
              </a:r>
              <a:endParaRPr lang="zh-CN" altLang="en-US"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74" name="组合 73"/>
          <p:cNvGrpSpPr/>
          <p:nvPr/>
        </p:nvGrpSpPr>
        <p:grpSpPr>
          <a:xfrm rot="0">
            <a:off x="5775960" y="4526280"/>
            <a:ext cx="1694815" cy="306705"/>
            <a:chOff x="2023" y="7820"/>
            <a:chExt cx="2565" cy="483"/>
          </a:xfrm>
        </p:grpSpPr>
        <p:sp>
          <p:nvSpPr>
            <p:cNvPr id="75" name="圆角矩形 74"/>
            <p:cNvSpPr/>
            <p:nvPr/>
          </p:nvSpPr>
          <p:spPr>
            <a:xfrm>
              <a:off x="2023" y="7820"/>
              <a:ext cx="2565" cy="464"/>
            </a:xfrm>
            <a:prstGeom prst="roundRect">
              <a:avLst/>
            </a:prstGeom>
            <a:solidFill>
              <a:srgbClr val="31859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smtClean="0">
                <a:latin typeface="微软雅黑" panose="020B0503020204020204" pitchFamily="34" charset="-122"/>
                <a:ea typeface="微软雅黑" panose="020B0503020204020204" pitchFamily="34" charset="-122"/>
              </a:endParaRPr>
            </a:p>
          </p:txBody>
        </p:sp>
        <p:sp>
          <p:nvSpPr>
            <p:cNvPr id="76" name="文本框 75"/>
            <p:cNvSpPr txBox="1"/>
            <p:nvPr/>
          </p:nvSpPr>
          <p:spPr>
            <a:xfrm>
              <a:off x="2331" y="7820"/>
              <a:ext cx="2141" cy="483"/>
            </a:xfrm>
            <a:prstGeom prst="rect">
              <a:avLst/>
            </a:prstGeom>
            <a:noFill/>
          </p:spPr>
          <p:txBody>
            <a:bodyPr wrap="square" rtlCol="0">
              <a:spAutoFit/>
            </a:bodyPr>
            <a:p>
              <a:r>
                <a:rPr lang="en-US" altLang="zh-CN"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LSTM-</a:t>
              </a:r>
              <a:r>
                <a:rPr lang="en-US" altLang="zh-CN"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period</a:t>
              </a:r>
              <a:endParaRPr lang="en-US" altLang="zh-CN"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77" name="组合 76"/>
          <p:cNvGrpSpPr/>
          <p:nvPr/>
        </p:nvGrpSpPr>
        <p:grpSpPr>
          <a:xfrm rot="0">
            <a:off x="8016875" y="4507865"/>
            <a:ext cx="1537970" cy="306705"/>
            <a:chOff x="2023" y="7810"/>
            <a:chExt cx="2565" cy="483"/>
          </a:xfrm>
        </p:grpSpPr>
        <p:sp>
          <p:nvSpPr>
            <p:cNvPr id="78" name="圆角矩形 77"/>
            <p:cNvSpPr/>
            <p:nvPr/>
          </p:nvSpPr>
          <p:spPr>
            <a:xfrm>
              <a:off x="2023" y="7820"/>
              <a:ext cx="2565" cy="464"/>
            </a:xfrm>
            <a:prstGeom prst="roundRect">
              <a:avLst/>
            </a:prstGeom>
            <a:solidFill>
              <a:srgbClr val="31859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smtClean="0">
                <a:latin typeface="微软雅黑" panose="020B0503020204020204" pitchFamily="34" charset="-122"/>
                <a:ea typeface="微软雅黑" panose="020B0503020204020204" pitchFamily="34" charset="-122"/>
              </a:endParaRPr>
            </a:p>
          </p:txBody>
        </p:sp>
        <p:sp>
          <p:nvSpPr>
            <p:cNvPr id="79" name="文本框 78"/>
            <p:cNvSpPr txBox="1"/>
            <p:nvPr/>
          </p:nvSpPr>
          <p:spPr>
            <a:xfrm>
              <a:off x="2532" y="7810"/>
              <a:ext cx="1827" cy="483"/>
            </a:xfrm>
            <a:prstGeom prst="rect">
              <a:avLst/>
            </a:prstGeom>
            <a:noFill/>
          </p:spPr>
          <p:txBody>
            <a:bodyPr wrap="square" rtlCol="0">
              <a:spAutoFit/>
            </a:bodyPr>
            <a:p>
              <a:r>
                <a:rPr lang="en-US" altLang="zh-CN"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attention</a:t>
              </a:r>
              <a:endParaRPr lang="en-US" altLang="zh-CN"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91" name="组合 90"/>
          <p:cNvGrpSpPr/>
          <p:nvPr/>
        </p:nvGrpSpPr>
        <p:grpSpPr>
          <a:xfrm>
            <a:off x="10208895" y="2002790"/>
            <a:ext cx="514985" cy="1242060"/>
            <a:chOff x="16077" y="3154"/>
            <a:chExt cx="811" cy="1956"/>
          </a:xfrm>
        </p:grpSpPr>
        <p:sp>
          <p:nvSpPr>
            <p:cNvPr id="89" name="矩形 88"/>
            <p:cNvSpPr/>
            <p:nvPr/>
          </p:nvSpPr>
          <p:spPr>
            <a:xfrm>
              <a:off x="16077" y="3154"/>
              <a:ext cx="811" cy="1957"/>
            </a:xfrm>
            <a:prstGeom prst="rect">
              <a:avLst/>
            </a:prstGeom>
            <a:solidFill>
              <a:srgbClr val="B5CEFE"/>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smtClean="0">
                <a:latin typeface="微软雅黑" panose="020B0503020204020204" pitchFamily="34" charset="-122"/>
                <a:ea typeface="微软雅黑" panose="020B0503020204020204" pitchFamily="34" charset="-122"/>
              </a:endParaRPr>
            </a:p>
          </p:txBody>
        </p:sp>
        <p:sp>
          <p:nvSpPr>
            <p:cNvPr id="90" name="文本框 89"/>
            <p:cNvSpPr txBox="1"/>
            <p:nvPr/>
          </p:nvSpPr>
          <p:spPr>
            <a:xfrm>
              <a:off x="16116" y="3634"/>
              <a:ext cx="772" cy="1391"/>
            </a:xfrm>
            <a:prstGeom prst="rect">
              <a:avLst/>
            </a:prstGeom>
            <a:noFill/>
          </p:spPr>
          <p:txBody>
            <a:bodyPr vert="eaVert" wrap="square" rtlCol="0">
              <a:spAutoFit/>
            </a:bodyPr>
            <a:p>
              <a:r>
                <a:rPr lang="zh-CN" altLang="en-US" sz="2000" b="1"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微观</a:t>
              </a:r>
              <a:endParaRPr lang="zh-CN" altLang="en-US" sz="2000" b="1"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92" name="组合 91"/>
          <p:cNvGrpSpPr/>
          <p:nvPr/>
        </p:nvGrpSpPr>
        <p:grpSpPr>
          <a:xfrm>
            <a:off x="10209530" y="3438525"/>
            <a:ext cx="513715" cy="1624483"/>
            <a:chOff x="16077" y="3154"/>
            <a:chExt cx="811" cy="1997"/>
          </a:xfrm>
        </p:grpSpPr>
        <p:sp>
          <p:nvSpPr>
            <p:cNvPr id="93" name="矩形 92"/>
            <p:cNvSpPr/>
            <p:nvPr/>
          </p:nvSpPr>
          <p:spPr>
            <a:xfrm>
              <a:off x="16077" y="3154"/>
              <a:ext cx="811" cy="1957"/>
            </a:xfrm>
            <a:prstGeom prst="rect">
              <a:avLst/>
            </a:prstGeom>
            <a:solidFill>
              <a:srgbClr val="B5CEFE"/>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smtClean="0">
                <a:latin typeface="微软雅黑" panose="020B0503020204020204" pitchFamily="34" charset="-122"/>
                <a:ea typeface="微软雅黑" panose="020B0503020204020204" pitchFamily="34" charset="-122"/>
              </a:endParaRPr>
            </a:p>
          </p:txBody>
        </p:sp>
        <p:sp>
          <p:nvSpPr>
            <p:cNvPr id="94" name="文本框 93"/>
            <p:cNvSpPr txBox="1"/>
            <p:nvPr/>
          </p:nvSpPr>
          <p:spPr>
            <a:xfrm>
              <a:off x="16096" y="3760"/>
              <a:ext cx="774" cy="1391"/>
            </a:xfrm>
            <a:prstGeom prst="rect">
              <a:avLst/>
            </a:prstGeom>
            <a:noFill/>
          </p:spPr>
          <p:txBody>
            <a:bodyPr vert="eaVert" wrap="square" rtlCol="0">
              <a:spAutoFit/>
            </a:bodyPr>
            <a:p>
              <a:r>
                <a:rPr lang="zh-CN" altLang="en-US" sz="2000" b="1"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局部</a:t>
              </a:r>
              <a:endParaRPr lang="zh-CN" altLang="en-US" sz="2000" b="1"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95" name="组合 94"/>
          <p:cNvGrpSpPr/>
          <p:nvPr/>
        </p:nvGrpSpPr>
        <p:grpSpPr>
          <a:xfrm>
            <a:off x="10208895" y="5193030"/>
            <a:ext cx="514985" cy="1242695"/>
            <a:chOff x="16077" y="3154"/>
            <a:chExt cx="811" cy="1957"/>
          </a:xfrm>
        </p:grpSpPr>
        <p:sp>
          <p:nvSpPr>
            <p:cNvPr id="96" name="矩形 95"/>
            <p:cNvSpPr/>
            <p:nvPr/>
          </p:nvSpPr>
          <p:spPr>
            <a:xfrm>
              <a:off x="16077" y="3154"/>
              <a:ext cx="811" cy="1957"/>
            </a:xfrm>
            <a:prstGeom prst="rect">
              <a:avLst/>
            </a:prstGeom>
            <a:solidFill>
              <a:srgbClr val="B5CEFE"/>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smtClean="0">
                <a:latin typeface="微软雅黑" panose="020B0503020204020204" pitchFamily="34" charset="-122"/>
                <a:ea typeface="微软雅黑" panose="020B0503020204020204" pitchFamily="34" charset="-122"/>
              </a:endParaRPr>
            </a:p>
          </p:txBody>
        </p:sp>
        <p:sp>
          <p:nvSpPr>
            <p:cNvPr id="97" name="文本框 96"/>
            <p:cNvSpPr txBox="1"/>
            <p:nvPr/>
          </p:nvSpPr>
          <p:spPr>
            <a:xfrm>
              <a:off x="16116" y="3634"/>
              <a:ext cx="772" cy="1391"/>
            </a:xfrm>
            <a:prstGeom prst="rect">
              <a:avLst/>
            </a:prstGeom>
            <a:noFill/>
          </p:spPr>
          <p:txBody>
            <a:bodyPr vert="eaVert" wrap="square" rtlCol="0">
              <a:spAutoFit/>
            </a:bodyPr>
            <a:p>
              <a:r>
                <a:rPr lang="zh-CN" altLang="en-US" sz="2000" b="1"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全局</a:t>
              </a:r>
              <a:endParaRPr lang="zh-CN" altLang="en-US" sz="2000" b="1"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87" name="组合 86"/>
          <p:cNvGrpSpPr/>
          <p:nvPr/>
        </p:nvGrpSpPr>
        <p:grpSpPr>
          <a:xfrm rot="0">
            <a:off x="772795" y="5202555"/>
            <a:ext cx="9323705" cy="1178560"/>
            <a:chOff x="885" y="8599"/>
            <a:chExt cx="15552" cy="1755"/>
          </a:xfrm>
        </p:grpSpPr>
        <p:sp>
          <p:nvSpPr>
            <p:cNvPr id="80" name="矩形 79"/>
            <p:cNvSpPr/>
            <p:nvPr/>
          </p:nvSpPr>
          <p:spPr>
            <a:xfrm>
              <a:off x="885" y="8599"/>
              <a:ext cx="15552" cy="1755"/>
            </a:xfrm>
            <a:prstGeom prst="rect">
              <a:avLst/>
            </a:prstGeom>
            <a:solidFill>
              <a:srgbClr val="90D24E"/>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smtClean="0">
                <a:latin typeface="微软雅黑" panose="020B0503020204020204" pitchFamily="34" charset="-122"/>
                <a:ea typeface="微软雅黑" panose="020B0503020204020204" pitchFamily="34" charset="-122"/>
              </a:endParaRPr>
            </a:p>
          </p:txBody>
        </p:sp>
        <p:grpSp>
          <p:nvGrpSpPr>
            <p:cNvPr id="81" name="组合 80"/>
            <p:cNvGrpSpPr/>
            <p:nvPr/>
          </p:nvGrpSpPr>
          <p:grpSpPr>
            <a:xfrm>
              <a:off x="1577" y="8783"/>
              <a:ext cx="13741" cy="533"/>
              <a:chOff x="1982" y="3311"/>
              <a:chExt cx="12868" cy="533"/>
            </a:xfrm>
          </p:grpSpPr>
          <p:sp>
            <p:nvSpPr>
              <p:cNvPr id="82" name="圆角矩形 81"/>
              <p:cNvSpPr/>
              <p:nvPr/>
            </p:nvSpPr>
            <p:spPr>
              <a:xfrm>
                <a:off x="1982" y="3311"/>
                <a:ext cx="12868" cy="533"/>
              </a:xfrm>
              <a:prstGeom prst="roundRect">
                <a:avLst/>
              </a:prstGeom>
              <a:solidFill>
                <a:srgbClr val="D9D9D7"/>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smtClean="0">
                  <a:latin typeface="微软雅黑" panose="020B0503020204020204" pitchFamily="34" charset="-122"/>
                  <a:ea typeface="微软雅黑" panose="020B0503020204020204" pitchFamily="34" charset="-122"/>
                </a:endParaRPr>
              </a:p>
            </p:txBody>
          </p:sp>
          <p:sp>
            <p:nvSpPr>
              <p:cNvPr id="83" name="文本框 82"/>
              <p:cNvSpPr txBox="1"/>
              <p:nvPr/>
            </p:nvSpPr>
            <p:spPr>
              <a:xfrm>
                <a:off x="6358" y="3313"/>
                <a:ext cx="5438" cy="502"/>
              </a:xfrm>
              <a:prstGeom prst="rect">
                <a:avLst/>
              </a:prstGeom>
              <a:noFill/>
            </p:spPr>
            <p:txBody>
              <a:bodyPr wrap="square" rtlCol="0">
                <a:spAutoFit/>
              </a:bodyPr>
              <a:p>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sym typeface="+mn-ea"/>
                  </a:rPr>
                  <a:t>石窟寺局</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sym typeface="+mn-ea"/>
                  </a:rPr>
                  <a:t>整体劣化模型</a:t>
                </a:r>
                <a:endParaRPr lang="zh-CN" altLang="en-US" sz="1600"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grpSp>
        <mc:AlternateContent xmlns:mc="http://schemas.openxmlformats.org/markup-compatibility/2006">
          <mc:Choice xmlns:a14="http://schemas.microsoft.com/office/drawing/2010/main" Requires="a14">
            <p:sp>
              <p:nvSpPr>
                <p:cNvPr id="84" name="矩形 83"/>
                <p:cNvSpPr/>
                <p:nvPr/>
              </p:nvSpPr>
              <p:spPr>
                <a:xfrm>
                  <a:off x="5830" y="9413"/>
                  <a:ext cx="4748" cy="880"/>
                </a:xfrm>
                <a:prstGeom prst="rect">
                  <a:avLst/>
                </a:prstGeom>
                <a:solidFill>
                  <a:srgbClr val="FEC00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l"/>
                  <a14:m>
                    <m:oMathPara xmlns:m="http://schemas.openxmlformats.org/officeDocument/2006/math">
                      <m:oMathParaPr>
                        <m:jc m:val="center"/>
                      </m:oMathParaPr>
                      <m:oMath xmlns:m="http://schemas.openxmlformats.org/officeDocument/2006/math">
                        <m:r>
                          <a:rPr lang="en-US" altLang="zh-CN" sz="1400" b="1" kern="100" dirty="0">
                            <a:solidFill>
                              <a:schemeClr val="tx1"/>
                            </a:solidFill>
                            <a:latin typeface="Cambria Math" panose="02040503050406030204" charset="0"/>
                            <a:ea typeface="微软雅黑" panose="020B0503020204020204" pitchFamily="34" charset="-122"/>
                            <a:cs typeface="Cambria Math" panose="02040503050406030204" charset="0"/>
                          </a:rPr>
                          <m:t>∆−</m:t>
                        </m:r>
                        <m:f>
                          <m:fPr>
                            <m:ctrlPr>
                              <a:rPr lang="en-US" altLang="zh-CN" sz="1400" b="1" i="1" kern="100" dirty="0">
                                <a:solidFill>
                                  <a:schemeClr val="tx1"/>
                                </a:solidFill>
                                <a:latin typeface="Cambria Math" panose="02040503050406030204" charset="0"/>
                                <a:ea typeface="微软雅黑" panose="020B0503020204020204" pitchFamily="34" charset="-122"/>
                                <a:cs typeface="Cambria Math" panose="02040503050406030204" charset="0"/>
                              </a:rPr>
                            </m:ctrlPr>
                          </m:fPr>
                          <m:num>
                            <m:r>
                              <a:rPr lang="en-US" altLang="zh-CN" sz="1400" b="1" i="1" kern="100" dirty="0">
                                <a:solidFill>
                                  <a:schemeClr val="tx1"/>
                                </a:solidFill>
                                <a:latin typeface="Cambria Math" panose="02040503050406030204" charset="0"/>
                                <a:ea typeface="微软雅黑" panose="020B0503020204020204" pitchFamily="34" charset="-122"/>
                                <a:cs typeface="Cambria Math" panose="02040503050406030204" charset="0"/>
                              </a:rPr>
                              <m:t>𝟏</m:t>
                            </m:r>
                          </m:num>
                          <m:den>
                            <m:r>
                              <a:rPr lang="en-US" altLang="zh-CN" sz="1400" b="1" i="1" kern="100" dirty="0">
                                <a:solidFill>
                                  <a:schemeClr val="tx1"/>
                                </a:solidFill>
                                <a:latin typeface="Cambria Math" panose="02040503050406030204" charset="0"/>
                                <a:ea typeface="微软雅黑" panose="020B0503020204020204" pitchFamily="34" charset="-122"/>
                                <a:cs typeface="Cambria Math" panose="02040503050406030204" charset="0"/>
                              </a:rPr>
                              <m:t>𝟏</m:t>
                            </m:r>
                            <m:r>
                              <a:rPr lang="en-US" altLang="zh-CN" sz="1400" b="1" i="1" kern="100" dirty="0">
                                <a:solidFill>
                                  <a:schemeClr val="tx1"/>
                                </a:solidFill>
                                <a:latin typeface="Cambria Math" panose="02040503050406030204" charset="0"/>
                                <a:ea typeface="微软雅黑" panose="020B0503020204020204" pitchFamily="34" charset="-122"/>
                                <a:cs typeface="Cambria Math" panose="02040503050406030204" charset="0"/>
                              </a:rPr>
                              <m:t>+</m:t>
                            </m:r>
                            <m:sSup>
                              <m:sSupPr>
                                <m:ctrlPr>
                                  <a:rPr lang="en-US" altLang="zh-CN" sz="1400" b="1" i="1" kern="100" dirty="0">
                                    <a:solidFill>
                                      <a:schemeClr val="tx1"/>
                                    </a:solidFill>
                                    <a:latin typeface="Cambria Math" panose="02040503050406030204" charset="0"/>
                                    <a:ea typeface="微软雅黑" panose="020B0503020204020204" pitchFamily="34" charset="-122"/>
                                    <a:cs typeface="Cambria Math" panose="02040503050406030204" charset="0"/>
                                  </a:rPr>
                                </m:ctrlPr>
                              </m:sSupPr>
                              <m:e>
                                <m:r>
                                  <a:rPr lang="en-US" altLang="zh-CN" sz="1400" b="1" i="1" kern="100" dirty="0">
                                    <a:solidFill>
                                      <a:schemeClr val="tx1"/>
                                    </a:solidFill>
                                    <a:latin typeface="Cambria Math" panose="02040503050406030204" charset="0"/>
                                    <a:ea typeface="微软雅黑" panose="020B0503020204020204" pitchFamily="34" charset="-122"/>
                                    <a:cs typeface="Cambria Math" panose="02040503050406030204" charset="0"/>
                                  </a:rPr>
                                  <m:t>𝑒</m:t>
                                </m:r>
                              </m:e>
                              <m:sup>
                                <m:f>
                                  <m:fPr>
                                    <m:ctrlPr>
                                      <a:rPr lang="en-US" altLang="zh-CN" sz="1400" b="1" i="1" kern="100" dirty="0">
                                        <a:solidFill>
                                          <a:schemeClr val="tx1"/>
                                        </a:solidFill>
                                        <a:latin typeface="Cambria Math" panose="02040503050406030204" charset="0"/>
                                        <a:ea typeface="微软雅黑" panose="020B0503020204020204" pitchFamily="34" charset="-122"/>
                                        <a:cs typeface="Cambria Math" panose="02040503050406030204" charset="0"/>
                                      </a:rPr>
                                    </m:ctrlPr>
                                  </m:fPr>
                                  <m:num>
                                    <m:r>
                                      <a:rPr lang="en-US" altLang="zh-CN" sz="1400" b="1" i="1" kern="100" dirty="0">
                                        <a:solidFill>
                                          <a:schemeClr val="tx1"/>
                                        </a:solidFill>
                                        <a:latin typeface="Cambria Math" panose="02040503050406030204" charset="0"/>
                                        <a:ea typeface="微软雅黑" panose="020B0503020204020204" pitchFamily="34" charset="-122"/>
                                        <a:cs typeface="Cambria Math" panose="02040503050406030204" charset="0"/>
                                      </a:rPr>
                                      <m:t>𝑬</m:t>
                                    </m:r>
                                    <m:r>
                                      <a:rPr lang="en-US" altLang="zh-CN" sz="1400" b="1" i="1" kern="100" dirty="0">
                                        <a:solidFill>
                                          <a:schemeClr val="tx1"/>
                                        </a:solidFill>
                                        <a:latin typeface="Cambria Math" panose="02040503050406030204" charset="0"/>
                                        <a:ea typeface="微软雅黑" panose="020B0503020204020204" pitchFamily="34" charset="-122"/>
                                        <a:cs typeface="Cambria Math" panose="02040503050406030204" charset="0"/>
                                      </a:rPr>
                                      <m:t>∗</m:t>
                                    </m:r>
                                    <m:sSub>
                                      <m:sSubPr>
                                        <m:ctrlPr>
                                          <a:rPr lang="en-US" altLang="zh-CN" sz="1400" b="1" i="1" kern="100" dirty="0">
                                            <a:solidFill>
                                              <a:schemeClr val="tx1"/>
                                            </a:solidFill>
                                            <a:latin typeface="Cambria Math" panose="02040503050406030204" charset="0"/>
                                            <a:ea typeface="微软雅黑" panose="020B0503020204020204" pitchFamily="34" charset="-122"/>
                                            <a:cs typeface="Cambria Math" panose="02040503050406030204" charset="0"/>
                                          </a:rPr>
                                        </m:ctrlPr>
                                      </m:sSubPr>
                                      <m:e>
                                        <m:r>
                                          <a:rPr lang="en-US" altLang="zh-CN" sz="1400" b="1" i="1" kern="100" dirty="0">
                                            <a:solidFill>
                                              <a:schemeClr val="tx1"/>
                                            </a:solidFill>
                                            <a:latin typeface="Cambria Math" panose="02040503050406030204" charset="0"/>
                                            <a:ea typeface="微软雅黑" panose="020B0503020204020204" pitchFamily="34" charset="-122"/>
                                            <a:cs typeface="Cambria Math" panose="02040503050406030204" charset="0"/>
                                          </a:rPr>
                                          <m:t>𝑵</m:t>
                                        </m:r>
                                      </m:e>
                                      <m:sub>
                                        <m:r>
                                          <a:rPr lang="en-US" altLang="zh-CN" sz="1400" b="1" i="1" kern="100" dirty="0">
                                            <a:solidFill>
                                              <a:schemeClr val="tx1"/>
                                            </a:solidFill>
                                            <a:latin typeface="Cambria Math" panose="02040503050406030204" charset="0"/>
                                            <a:ea typeface="微软雅黑" panose="020B0503020204020204" pitchFamily="34" charset="-122"/>
                                            <a:cs typeface="Cambria Math" panose="02040503050406030204" charset="0"/>
                                          </a:rPr>
                                          <m:t>𝒅</m:t>
                                        </m:r>
                                      </m:sub>
                                    </m:sSub>
                                    <m:r>
                                      <a:rPr lang="en-US" altLang="zh-CN" sz="1400" b="1" i="1" kern="100" dirty="0">
                                        <a:solidFill>
                                          <a:schemeClr val="tx1"/>
                                        </a:solidFill>
                                        <a:latin typeface="Cambria Math" panose="02040503050406030204" charset="0"/>
                                        <a:ea typeface="微软雅黑" panose="020B0503020204020204" pitchFamily="34" charset="-122"/>
                                        <a:cs typeface="Cambria Math" panose="02040503050406030204" charset="0"/>
                                      </a:rPr>
                                      <m:t>∗</m:t>
                                    </m:r>
                                    <m:r>
                                      <a:rPr lang="en-US" altLang="zh-CN" sz="1400" b="1" i="1" kern="100" dirty="0">
                                        <a:solidFill>
                                          <a:schemeClr val="tx1"/>
                                        </a:solidFill>
                                        <a:latin typeface="Cambria Math" panose="02040503050406030204" charset="0"/>
                                        <a:ea typeface="微软雅黑" panose="020B0503020204020204" pitchFamily="34" charset="-122"/>
                                        <a:cs typeface="Cambria Math" panose="02040503050406030204" charset="0"/>
                                      </a:rPr>
                                      <m:t>𝒏</m:t>
                                    </m:r>
                                    <m:r>
                                      <a:rPr lang="en-US" altLang="zh-CN" sz="1400" b="1" i="1" kern="100" dirty="0">
                                        <a:solidFill>
                                          <a:schemeClr val="tx1"/>
                                        </a:solidFill>
                                        <a:latin typeface="Cambria Math" panose="02040503050406030204" charset="0"/>
                                        <a:ea typeface="微软雅黑" panose="020B0503020204020204" pitchFamily="34" charset="-122"/>
                                        <a:cs typeface="Cambria Math" panose="02040503050406030204" charset="0"/>
                                      </a:rPr>
                                      <m:t>∗</m:t>
                                    </m:r>
                                    <m:sSub>
                                      <m:sSubPr>
                                        <m:ctrlPr>
                                          <a:rPr lang="en-US" altLang="zh-CN" sz="1400" b="1" i="1" kern="100" dirty="0">
                                            <a:solidFill>
                                              <a:schemeClr val="tx1"/>
                                            </a:solidFill>
                                            <a:latin typeface="Cambria Math" panose="02040503050406030204" charset="0"/>
                                            <a:ea typeface="微软雅黑" panose="020B0503020204020204" pitchFamily="34" charset="-122"/>
                                            <a:cs typeface="Cambria Math" panose="02040503050406030204" charset="0"/>
                                          </a:rPr>
                                        </m:ctrlPr>
                                      </m:sSubPr>
                                      <m:e>
                                        <m:r>
                                          <a:rPr lang="en-US" altLang="zh-CN" sz="1400" b="1" i="1" kern="100" dirty="0">
                                            <a:solidFill>
                                              <a:schemeClr val="tx1"/>
                                            </a:solidFill>
                                            <a:latin typeface="Cambria Math" panose="02040503050406030204" charset="0"/>
                                            <a:ea typeface="微软雅黑" panose="020B0503020204020204" pitchFamily="34" charset="-122"/>
                                            <a:cs typeface="Cambria Math" panose="02040503050406030204" charset="0"/>
                                          </a:rPr>
                                          <m:t>𝑺</m:t>
                                        </m:r>
                                      </m:e>
                                      <m:sub>
                                        <m:r>
                                          <a:rPr lang="en-US" altLang="zh-CN" sz="1400" b="1" i="1" kern="100" dirty="0">
                                            <a:solidFill>
                                              <a:schemeClr val="tx1"/>
                                            </a:solidFill>
                                            <a:latin typeface="Cambria Math" panose="02040503050406030204" charset="0"/>
                                            <a:ea typeface="微软雅黑" panose="020B0503020204020204" pitchFamily="34" charset="-122"/>
                                            <a:cs typeface="Cambria Math" panose="02040503050406030204" charset="0"/>
                                          </a:rPr>
                                          <m:t>𝒆𝒒</m:t>
                                        </m:r>
                                      </m:sub>
                                    </m:sSub>
                                    <m:r>
                                      <a:rPr lang="en-US" altLang="zh-CN" sz="1400" b="1" i="1" kern="100" dirty="0">
                                        <a:solidFill>
                                          <a:schemeClr val="tx1"/>
                                        </a:solidFill>
                                        <a:latin typeface="Cambria Math" panose="02040503050406030204" charset="0"/>
                                        <a:ea typeface="微软雅黑" panose="020B0503020204020204" pitchFamily="34" charset="-122"/>
                                        <a:cs typeface="Cambria Math" panose="02040503050406030204" charset="0"/>
                                      </a:rPr>
                                      <m:t>∗</m:t>
                                    </m:r>
                                    <m:r>
                                      <a:rPr lang="en-US" altLang="zh-CN" sz="1400" b="1" i="1" kern="100" dirty="0">
                                        <a:solidFill>
                                          <a:schemeClr val="tx1"/>
                                        </a:solidFill>
                                        <a:latin typeface="Cambria Math" panose="02040503050406030204" charset="0"/>
                                        <a:ea typeface="微软雅黑" panose="020B0503020204020204" pitchFamily="34" charset="-122"/>
                                        <a:cs typeface="Cambria Math" panose="02040503050406030204" charset="0"/>
                                      </a:rPr>
                                      <m:t>𝒄</m:t>
                                    </m:r>
                                  </m:num>
                                  <m:den>
                                    <m:r>
                                      <a:rPr lang="en-US" altLang="zh-CN" sz="1400" b="1" i="1" kern="100" dirty="0">
                                        <a:solidFill>
                                          <a:schemeClr val="tx1"/>
                                        </a:solidFill>
                                        <a:latin typeface="Cambria Math" panose="02040503050406030204" charset="0"/>
                                        <a:ea typeface="微软雅黑" panose="020B0503020204020204" pitchFamily="34" charset="-122"/>
                                        <a:cs typeface="Cambria Math" panose="02040503050406030204" charset="0"/>
                                      </a:rPr>
                                      <m:t>𝑲</m:t>
                                    </m:r>
                                  </m:den>
                                </m:f>
                              </m:sup>
                            </m:sSup>
                          </m:den>
                        </m:f>
                      </m:oMath>
                    </m:oMathPara>
                  </a14:m>
                  <a:endParaRPr lang="en-US" altLang="zh-CN" sz="1400" b="1" kern="100" dirty="0" smtClean="0">
                    <a:solidFill>
                      <a:schemeClr val="tx1"/>
                    </a:solidFill>
                    <a:latin typeface="Cambria Math" panose="02040503050406030204" charset="0"/>
                    <a:ea typeface="微软雅黑" panose="020B0503020204020204" pitchFamily="34" charset="-122"/>
                    <a:cs typeface="Cambria Math" panose="02040503050406030204" charset="0"/>
                  </a:endParaRPr>
                </a:p>
              </p:txBody>
            </p:sp>
          </mc:Choice>
          <mc:Fallback>
            <p:sp>
              <p:nvSpPr>
                <p:cNvPr id="84" name="矩形 83"/>
                <p:cNvSpPr>
                  <a:spLocks noRot="1" noChangeAspect="1" noMove="1" noResize="1" noEditPoints="1" noAdjustHandles="1" noChangeArrowheads="1" noChangeShapeType="1" noTextEdit="1"/>
                </p:cNvSpPr>
                <p:nvPr/>
              </p:nvSpPr>
              <p:spPr>
                <a:xfrm>
                  <a:off x="5830" y="9413"/>
                  <a:ext cx="4748" cy="880"/>
                </a:xfrm>
                <a:prstGeom prst="rect">
                  <a:avLst/>
                </a:prstGeom>
                <a:blipFill rotWithShape="1">
                  <a:blip r:embed="rId6"/>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grpSp>
      <p:grpSp>
        <p:nvGrpSpPr>
          <p:cNvPr id="100" name="组合 99"/>
          <p:cNvGrpSpPr/>
          <p:nvPr/>
        </p:nvGrpSpPr>
        <p:grpSpPr>
          <a:xfrm rot="0">
            <a:off x="1386205" y="5770880"/>
            <a:ext cx="808990" cy="361950"/>
            <a:chOff x="2915" y="9066"/>
            <a:chExt cx="1274" cy="570"/>
          </a:xfrm>
        </p:grpSpPr>
        <p:sp>
          <p:nvSpPr>
            <p:cNvPr id="98" name="矩形 97"/>
            <p:cNvSpPr/>
            <p:nvPr/>
          </p:nvSpPr>
          <p:spPr>
            <a:xfrm>
              <a:off x="2915" y="9066"/>
              <a:ext cx="1274" cy="571"/>
            </a:xfrm>
            <a:prstGeom prst="rect">
              <a:avLst/>
            </a:prstGeom>
            <a:solidFill>
              <a:srgbClr val="FEC00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dirty="0" smtClean="0">
                <a:latin typeface="微软雅黑" panose="020B0503020204020204" pitchFamily="34" charset="-122"/>
                <a:ea typeface="微软雅黑" panose="020B0503020204020204" pitchFamily="34" charset="-122"/>
              </a:endParaRPr>
            </a:p>
          </p:txBody>
        </p:sp>
        <p:sp>
          <p:nvSpPr>
            <p:cNvPr id="99" name="文本框 98"/>
            <p:cNvSpPr txBox="1"/>
            <p:nvPr/>
          </p:nvSpPr>
          <p:spPr>
            <a:xfrm>
              <a:off x="3023" y="9066"/>
              <a:ext cx="1058" cy="531"/>
            </a:xfrm>
            <a:prstGeom prst="rect">
              <a:avLst/>
            </a:prstGeom>
            <a:noFill/>
          </p:spPr>
          <p:txBody>
            <a:bodyPr wrap="square" rtlCol="0">
              <a:spAutoFit/>
            </a:bodyPr>
            <a:p>
              <a:r>
                <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材质</a:t>
              </a:r>
              <a:endPar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01" name="组合 100"/>
          <p:cNvGrpSpPr/>
          <p:nvPr/>
        </p:nvGrpSpPr>
        <p:grpSpPr>
          <a:xfrm rot="0">
            <a:off x="2389505" y="5914390"/>
            <a:ext cx="1189355" cy="373380"/>
            <a:chOff x="2915" y="9066"/>
            <a:chExt cx="1452" cy="571"/>
          </a:xfrm>
        </p:grpSpPr>
        <p:sp>
          <p:nvSpPr>
            <p:cNvPr id="102" name="矩形 101"/>
            <p:cNvSpPr/>
            <p:nvPr/>
          </p:nvSpPr>
          <p:spPr>
            <a:xfrm>
              <a:off x="2915" y="9066"/>
              <a:ext cx="1274" cy="571"/>
            </a:xfrm>
            <a:prstGeom prst="rect">
              <a:avLst/>
            </a:prstGeom>
            <a:solidFill>
              <a:srgbClr val="FEC00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dirty="0" smtClean="0">
                <a:latin typeface="微软雅黑" panose="020B0503020204020204" pitchFamily="34" charset="-122"/>
                <a:ea typeface="微软雅黑" panose="020B0503020204020204" pitchFamily="34" charset="-122"/>
              </a:endParaRPr>
            </a:p>
          </p:txBody>
        </p:sp>
        <p:sp>
          <p:nvSpPr>
            <p:cNvPr id="103" name="文本框 102"/>
            <p:cNvSpPr txBox="1"/>
            <p:nvPr/>
          </p:nvSpPr>
          <p:spPr>
            <a:xfrm>
              <a:off x="2967" y="9066"/>
              <a:ext cx="1400" cy="516"/>
            </a:xfrm>
            <a:prstGeom prst="rect">
              <a:avLst/>
            </a:prstGeom>
            <a:noFill/>
          </p:spPr>
          <p:txBody>
            <a:bodyPr wrap="square" rtlCol="0">
              <a:spAutoFit/>
            </a:bodyPr>
            <a:p>
              <a:r>
                <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地理</a:t>
              </a:r>
              <a:r>
                <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位置</a:t>
              </a:r>
              <a:endPar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07" name="组合 106"/>
          <p:cNvGrpSpPr/>
          <p:nvPr/>
        </p:nvGrpSpPr>
        <p:grpSpPr>
          <a:xfrm rot="0">
            <a:off x="6913245" y="5895975"/>
            <a:ext cx="1189355" cy="373380"/>
            <a:chOff x="2915" y="9066"/>
            <a:chExt cx="1452" cy="571"/>
          </a:xfrm>
        </p:grpSpPr>
        <p:sp>
          <p:nvSpPr>
            <p:cNvPr id="108" name="矩形 107"/>
            <p:cNvSpPr/>
            <p:nvPr/>
          </p:nvSpPr>
          <p:spPr>
            <a:xfrm>
              <a:off x="2915" y="9066"/>
              <a:ext cx="1274" cy="571"/>
            </a:xfrm>
            <a:prstGeom prst="rect">
              <a:avLst/>
            </a:prstGeom>
            <a:solidFill>
              <a:srgbClr val="FEC00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dirty="0" smtClean="0">
                <a:latin typeface="微软雅黑" panose="020B0503020204020204" pitchFamily="34" charset="-122"/>
                <a:ea typeface="微软雅黑" panose="020B0503020204020204" pitchFamily="34" charset="-122"/>
              </a:endParaRPr>
            </a:p>
          </p:txBody>
        </p:sp>
        <p:sp>
          <p:nvSpPr>
            <p:cNvPr id="109" name="文本框 108"/>
            <p:cNvSpPr txBox="1"/>
            <p:nvPr/>
          </p:nvSpPr>
          <p:spPr>
            <a:xfrm>
              <a:off x="2967" y="9066"/>
              <a:ext cx="1400" cy="516"/>
            </a:xfrm>
            <a:prstGeom prst="rect">
              <a:avLst/>
            </a:prstGeom>
            <a:noFill/>
          </p:spPr>
          <p:txBody>
            <a:bodyPr wrap="square" rtlCol="0">
              <a:spAutoFit/>
            </a:bodyPr>
            <a:p>
              <a:r>
                <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作用</a:t>
              </a:r>
              <a:r>
                <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年限</a:t>
              </a:r>
              <a:endPar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10" name="组合 109"/>
          <p:cNvGrpSpPr/>
          <p:nvPr/>
        </p:nvGrpSpPr>
        <p:grpSpPr>
          <a:xfrm rot="0">
            <a:off x="8365490" y="5783580"/>
            <a:ext cx="808990" cy="362585"/>
            <a:chOff x="2915" y="9066"/>
            <a:chExt cx="1274" cy="571"/>
          </a:xfrm>
        </p:grpSpPr>
        <p:sp>
          <p:nvSpPr>
            <p:cNvPr id="111" name="矩形 110"/>
            <p:cNvSpPr/>
            <p:nvPr/>
          </p:nvSpPr>
          <p:spPr>
            <a:xfrm>
              <a:off x="2915" y="9066"/>
              <a:ext cx="1274" cy="571"/>
            </a:xfrm>
            <a:prstGeom prst="rect">
              <a:avLst/>
            </a:prstGeom>
            <a:solidFill>
              <a:srgbClr val="FEC00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dirty="0" smtClean="0">
                <a:latin typeface="微软雅黑" panose="020B0503020204020204" pitchFamily="34" charset="-122"/>
                <a:ea typeface="微软雅黑" panose="020B0503020204020204" pitchFamily="34" charset="-122"/>
              </a:endParaRPr>
            </a:p>
          </p:txBody>
        </p:sp>
        <p:sp>
          <p:nvSpPr>
            <p:cNvPr id="112" name="文本框 111"/>
            <p:cNvSpPr txBox="1"/>
            <p:nvPr/>
          </p:nvSpPr>
          <p:spPr>
            <a:xfrm>
              <a:off x="3023" y="9066"/>
              <a:ext cx="1058" cy="531"/>
            </a:xfrm>
            <a:prstGeom prst="rect">
              <a:avLst/>
            </a:prstGeom>
            <a:noFill/>
          </p:spPr>
          <p:txBody>
            <a:bodyPr wrap="square" rtlCol="0">
              <a:spAutoFit/>
            </a:bodyPr>
            <a:p>
              <a:r>
                <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周期</a:t>
              </a:r>
              <a:endPar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KSO_WM_SLIDE_ITEM_CNT" val="5"/>
</p:tagLst>
</file>

<file path=ppt/tags/tag2.xml><?xml version="1.0" encoding="utf-8"?>
<p:tagLst xmlns:p="http://schemas.openxmlformats.org/presentationml/2006/main">
  <p:tag name="TABLE_ENDDRAG_ORIGIN_RECT" val="677*26"/>
  <p:tag name="TABLE_ENDDRAG_RECT" val="44*116*677*26"/>
</p:tagLst>
</file>

<file path=ppt/tags/tag3.xml><?xml version="1.0" encoding="utf-8"?>
<p:tagLst xmlns:p="http://schemas.openxmlformats.org/presentationml/2006/main">
  <p:tag name="TABLE_ENDDRAG_ORIGIN_RECT" val="677*26"/>
  <p:tag name="TABLE_ENDDRAG_RECT" val="44*116*677*26"/>
</p:tagLst>
</file>

<file path=ppt/tags/tag4.xml><?xml version="1.0" encoding="utf-8"?>
<p:tagLst xmlns:p="http://schemas.openxmlformats.org/presentationml/2006/main">
  <p:tag name="COMMONDATA" val="eyJoZGlkIjoiZGQ2OTYzYTExM2YyMDNiZTU5ZjhmY2JiYjU2ODZhNmUifQ=="/>
</p:tagLst>
</file>

<file path=ppt/theme/theme1.xml><?xml version="1.0" encoding="utf-8"?>
<a:theme xmlns:a="http://schemas.openxmlformats.org/drawingml/2006/main" name="2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smtClean="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2000"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smtClean="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2000"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4152</Words>
  <Application>WPS 演示</Application>
  <PresentationFormat>宽屏</PresentationFormat>
  <Paragraphs>566</Paragraphs>
  <Slides>29</Slides>
  <Notes>17</Notes>
  <HiddenSlides>0</HiddenSlides>
  <MMClips>0</MMClips>
  <ScaleCrop>false</ScaleCrop>
  <HeadingPairs>
    <vt:vector size="6" baseType="variant">
      <vt:variant>
        <vt:lpstr>已用的字体</vt:lpstr>
      </vt:variant>
      <vt:variant>
        <vt:i4>20</vt:i4>
      </vt:variant>
      <vt:variant>
        <vt:lpstr>主题</vt:lpstr>
      </vt:variant>
      <vt:variant>
        <vt:i4>2</vt:i4>
      </vt:variant>
      <vt:variant>
        <vt:lpstr>幻灯片标题</vt:lpstr>
      </vt:variant>
      <vt:variant>
        <vt:i4>29</vt:i4>
      </vt:variant>
    </vt:vector>
  </HeadingPairs>
  <TitlesOfParts>
    <vt:vector size="51" baseType="lpstr">
      <vt:lpstr>Arial</vt:lpstr>
      <vt:lpstr>宋体</vt:lpstr>
      <vt:lpstr>Wingdings</vt:lpstr>
      <vt:lpstr>微软雅黑</vt:lpstr>
      <vt:lpstr>Times New Roman</vt:lpstr>
      <vt:lpstr>Calibri</vt:lpstr>
      <vt:lpstr>等线</vt:lpstr>
      <vt:lpstr>华文细黑</vt:lpstr>
      <vt:lpstr>黑体</vt:lpstr>
      <vt:lpstr>华文中宋</vt:lpstr>
      <vt:lpstr>Wingdings</vt:lpstr>
      <vt:lpstr>Cambria Math</vt:lpstr>
      <vt:lpstr>MS Mincho</vt:lpstr>
      <vt:lpstr>Calibri</vt:lpstr>
      <vt:lpstr>Arial Unicode MS</vt:lpstr>
      <vt:lpstr>Calibri Light</vt:lpstr>
      <vt:lpstr>楷体</vt:lpstr>
      <vt:lpstr>Segoe Print</vt:lpstr>
      <vt:lpstr>Calibri Light</vt:lpstr>
      <vt:lpstr>微软雅黑 Light</vt:lpstr>
      <vt:lpstr>2_Office 主题​​</vt:lpstr>
      <vt:lpstr>3_Office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闫茂源;Zhang</dc:creator>
  <cp:lastModifiedBy>物语</cp:lastModifiedBy>
  <cp:revision>325</cp:revision>
  <dcterms:created xsi:type="dcterms:W3CDTF">2018-12-14T02:37:00Z</dcterms:created>
  <dcterms:modified xsi:type="dcterms:W3CDTF">2022-06-22T08:21:53Z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9E1478B8A83042C19FDCA4C7304849F4</vt:lpwstr>
  </property>
  <property fmtid="{D5CDD505-2E9C-101B-9397-08002B2CF9AE}" pid="3" name="KSOProductBuildVer">
    <vt:lpwstr>2052-11.1.0.11830</vt:lpwstr>
  </property>
</Properties>
</file>